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66" r:id="rId3"/>
    <p:sldId id="267" r:id="rId4"/>
    <p:sldId id="264" r:id="rId5"/>
    <p:sldId id="270" r:id="rId6"/>
    <p:sldId id="262" r:id="rId7"/>
    <p:sldId id="271" r:id="rId8"/>
    <p:sldId id="295" r:id="rId9"/>
    <p:sldId id="29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4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95"/>
    <p:restoredTop sz="96327"/>
  </p:normalViewPr>
  <p:slideViewPr>
    <p:cSldViewPr snapToGrid="0" snapToObjects="1" showGuides="1">
      <p:cViewPr>
        <p:scale>
          <a:sx n="270" d="100"/>
          <a:sy n="270" d="100"/>
        </p:scale>
        <p:origin x="128" y="-8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AB2D4-F329-2442-9FDF-D54B2A33F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21D035-4BE3-AD4E-BC15-D185C1255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FEEA7A-3ED3-AF4A-81EC-2D6EAC40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E0CCD9-2DE5-9B48-95AC-59934EA32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8E9532-8E6D-D64B-A14A-8F6E67C5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43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4FFB6-599B-5144-A5A0-67D5C1164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593E018-33D0-B24E-91AA-191CCA491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3F9499-A16F-FC46-8BCA-08AB59744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937D65-8F64-0240-BD7F-678994D41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A7488D-E7C2-474B-99DF-F0F2A221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90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4E5BCC1-C120-454B-8E44-431B2CA0E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49687D-964F-994D-9905-35C673964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8754AC-84C9-A94A-83EA-CD7BDDAE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C41A89-24C2-AB49-9C8E-FB7DF0D44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8CDB6A-DD78-2B49-BAED-2B222DC8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29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E2A40-80DF-5D4E-8C33-DAFB18D79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3D130C-26A5-AA4F-B035-DE5C130FD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6EA9EF-7E57-114E-BC27-DCC763A1B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B799BD-11F9-4546-AE92-38DF15E34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C0D82D-0E2F-F543-B92E-345B9DDE8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50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237BB5-C18D-8544-8F78-D677FC390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F55A0A-686C-414E-A65D-610453652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66EBF8-70CF-BD4C-A099-3A2893FA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764C4C-D771-2A42-B574-8CA9059C6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099E24-0266-3C45-8672-FA648ACE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62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F1F97E-BC2E-6244-B009-2135D0AEE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D08EE7-3902-5D4E-91B3-6CD086221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C80F79-16C8-C64E-9058-CF03202E4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01CAECB-6E8C-4548-B598-642802C76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FA2929-D6C9-6D4A-8DC3-83B1B47A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DC8F1A-6BFB-4340-B2F9-75FCBD682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00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2A917-E8DF-EA41-98C4-FD5288BA9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93D5FD-4D60-2644-A6FD-C0D16D0EB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9DD13AC-115C-A445-87BE-967AFBC0A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ED7FEFE-C337-EC46-A8F0-A716332B1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7B73AB7-C16A-A343-B96F-BF40F1FEE7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7B36BA4-DA57-4B4D-92BD-150E7AEF3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EE92196-5BC2-5848-BE3A-1E3FDFA4F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79F34F-FBC0-BC46-8927-AC7E18DD0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267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AE1F2E-A057-A443-B343-557A5C47A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A8B341-FCDC-C645-814D-AF6B05380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951355-DD45-1944-BF6B-CA3FDEAA8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2E29A71-C3B9-864D-81DD-57D331DD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03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5DD7AA1-23F3-AE4C-ADC6-4A29AF2FF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DF79F4A-3893-7F48-A9A1-C32B33E58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617BA94-7388-094A-9FDE-1EA06125B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785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51F1B-0C95-DB4A-BBAB-3F56A72C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E331B3-4090-7E4E-ADB2-42261D86E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B088FB4-4969-404E-8906-8318D68F0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D48563-8A33-9141-BB8D-40937F9D9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3478BC-7179-274C-BE45-E245CDD91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98E741-9118-2544-A220-418457FEC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500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683B1-4644-2E46-815F-993FFFF0C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37F0DF7-A3A5-6849-B4D7-EE152906A2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2EBE65-40CF-8A4B-8378-66D10E0A4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433A1D-DA0C-FE4A-97C7-0C58F243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85E5A6-9647-6A49-AF72-B9BA9218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5C7254-19E8-E647-A29F-C41858D3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54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06C0243-F33E-7749-8F4C-3E752F584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FC3D0DD-33DA-FA46-817E-A09F6057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92FEE2-FDD7-6243-A6A9-25EB775EF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AC3478-C1B0-B545-B0B7-2F81E93E2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0BEE30-5293-3A4E-ACDB-4AC6587EE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4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wbeslagvrijevoet.nl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ppt logo">
            <a:extLst>
              <a:ext uri="{FF2B5EF4-FFF2-40B4-BE49-F238E27FC236}">
                <a16:creationId xmlns:a16="http://schemas.microsoft.com/office/drawing/2014/main" id="{3879B128-A94A-3648-90EC-0A0F29D4D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 3">
            <a:extLst>
              <a:ext uri="{FF2B5EF4-FFF2-40B4-BE49-F238E27FC236}">
                <a16:creationId xmlns:a16="http://schemas.microsoft.com/office/drawing/2014/main" id="{F8772795-4D61-664B-A28A-ADC232FE4CCF}"/>
              </a:ext>
            </a:extLst>
          </p:cNvPr>
          <p:cNvSpPr txBox="1">
            <a:spLocks/>
          </p:cNvSpPr>
          <p:nvPr/>
        </p:nvSpPr>
        <p:spPr>
          <a:xfrm>
            <a:off x="1981200" y="352501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40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nl-NL" sz="4000" b="1" dirty="0">
                <a:solidFill>
                  <a:schemeClr val="accent1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>Wet Vereenvoudiging </a:t>
            </a:r>
            <a:r>
              <a:rPr lang="nl-NL" sz="4000" b="1">
                <a:solidFill>
                  <a:schemeClr val="accent1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>Beslagvrije Voet</a:t>
            </a:r>
            <a:br>
              <a:rPr lang="nl-NL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br>
              <a:rPr lang="nl-NL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nl-NL" dirty="0"/>
          </a:p>
        </p:txBody>
      </p:sp>
      <p:sp>
        <p:nvSpPr>
          <p:cNvPr id="6" name="Tijdelijke aanduiding voor inhoud 4">
            <a:extLst>
              <a:ext uri="{FF2B5EF4-FFF2-40B4-BE49-F238E27FC236}">
                <a16:creationId xmlns:a16="http://schemas.microsoft.com/office/drawing/2014/main" id="{489267DF-8CD3-2447-9438-E2178701E3BA}"/>
              </a:ext>
            </a:extLst>
          </p:cNvPr>
          <p:cNvSpPr txBox="1">
            <a:spLocks/>
          </p:cNvSpPr>
          <p:nvPr/>
        </p:nvSpPr>
        <p:spPr>
          <a:xfrm>
            <a:off x="1981200" y="1678063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nl-NL" dirty="0"/>
          </a:p>
          <a:p>
            <a:pPr algn="ctr">
              <a:buFont typeface="Arial" panose="020B0604020202020204" pitchFamily="34" charset="0"/>
              <a:buNone/>
            </a:pPr>
            <a:r>
              <a:rPr lang="nl-NL" dirty="0"/>
              <a:t>Spreekuur 2 – Focus Coördinerend Deurwaarder</a:t>
            </a:r>
          </a:p>
          <a:p>
            <a:pPr algn="ctr">
              <a:buFont typeface="Arial" panose="020B0604020202020204" pitchFamily="34" charset="0"/>
              <a:buNone/>
            </a:pPr>
            <a:endParaRPr lang="nl-NL" dirty="0"/>
          </a:p>
          <a:p>
            <a:pPr algn="ctr">
              <a:buFont typeface="Arial" panose="020B0604020202020204" pitchFamily="34" charset="0"/>
              <a:buNone/>
            </a:pPr>
            <a:r>
              <a:rPr lang="nl-NL" dirty="0"/>
              <a:t>10 november 2020</a:t>
            </a:r>
          </a:p>
          <a:p>
            <a:pPr algn="ctr">
              <a:buFont typeface="Arial" panose="020B0604020202020204" pitchFamily="34" charset="0"/>
              <a:buNone/>
            </a:pPr>
            <a:endParaRPr lang="nl-NL" dirty="0"/>
          </a:p>
          <a:p>
            <a:pPr algn="ctr">
              <a:buFont typeface="Arial" panose="020B0604020202020204" pitchFamily="34" charset="0"/>
              <a:buNone/>
            </a:pPr>
            <a:endParaRPr lang="nl-NL" dirty="0"/>
          </a:p>
          <a:p>
            <a:pPr algn="ctr">
              <a:buFont typeface="Arial" panose="020B0604020202020204" pitchFamily="34" charset="0"/>
              <a:buNone/>
            </a:pPr>
            <a:endParaRPr lang="nl-NL" sz="2000" dirty="0"/>
          </a:p>
          <a:p>
            <a:pPr algn="ctr">
              <a:buFont typeface="Arial" panose="020B0604020202020204" pitchFamily="34" charset="0"/>
              <a:buNone/>
            </a:pPr>
            <a:endParaRPr lang="nl-NL" sz="2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49AAD72-DF74-A443-AE7B-DC8A8E821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238" y="4120024"/>
            <a:ext cx="4573524" cy="143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08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ppt logo">
            <a:extLst>
              <a:ext uri="{FF2B5EF4-FFF2-40B4-BE49-F238E27FC236}">
                <a16:creationId xmlns:a16="http://schemas.microsoft.com/office/drawing/2014/main" id="{D22B7EB4-8607-7A49-8223-ACBC17B27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F0E016C-4D9F-4F4B-AD80-F6F32C6CAA84}"/>
              </a:ext>
            </a:extLst>
          </p:cNvPr>
          <p:cNvSpPr txBox="1">
            <a:spLocks/>
          </p:cNvSpPr>
          <p:nvPr/>
        </p:nvSpPr>
        <p:spPr>
          <a:xfrm>
            <a:off x="917944" y="24122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sz="4400" b="1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Agenda</a:t>
            </a:r>
            <a:br>
              <a:rPr kumimoji="0" lang="nl-NL" sz="44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A64E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41462114-0CAE-0B47-ACFB-378FA7629C46}"/>
              </a:ext>
            </a:extLst>
          </p:cNvPr>
          <p:cNvSpPr txBox="1">
            <a:spLocks/>
          </p:cNvSpPr>
          <p:nvPr/>
        </p:nvSpPr>
        <p:spPr>
          <a:xfrm>
            <a:off x="917944" y="1566786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Taken van de coördinerend deurwaarder (CDW)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Processchema – wie wordt CDW?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kumimoji="0" lang="nl-NL" sz="2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Bestuursregel</a:t>
            </a:r>
            <a:endParaRPr kumimoji="0" lang="nl-NL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Aandachtspunten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Veranderende rol van de schuldenaar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Coördinerend deurwaarder bij gemeentevorderingen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kumimoji="0" lang="nl-NL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Samenwerking in de </a:t>
            </a: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keten – overnemen CDW-schap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lang="nl-NL" sz="2400" kern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Provisioneel </a:t>
            </a: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indienen beslag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Berekenen </a:t>
            </a:r>
            <a:r>
              <a:rPr lang="nl-NL" sz="28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vBVV</a:t>
            </a: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(processchema)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Vraag en antwoord</a:t>
            </a: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4D107C-27D7-F449-AA6E-97717266FF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808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ppt logo">
            <a:extLst>
              <a:ext uri="{FF2B5EF4-FFF2-40B4-BE49-F238E27FC236}">
                <a16:creationId xmlns:a16="http://schemas.microsoft.com/office/drawing/2014/main" id="{D22B7EB4-8607-7A49-8223-ACBC17B27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F0E016C-4D9F-4F4B-AD80-F6F32C6CAA84}"/>
              </a:ext>
            </a:extLst>
          </p:cNvPr>
          <p:cNvSpPr txBox="1">
            <a:spLocks/>
          </p:cNvSpPr>
          <p:nvPr/>
        </p:nvSpPr>
        <p:spPr>
          <a:xfrm>
            <a:off x="917944" y="24122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sz="4400" b="1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Taken van de CDW</a:t>
            </a:r>
            <a:br>
              <a:rPr kumimoji="0" lang="nl-NL" sz="44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A64E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41462114-0CAE-0B47-ACFB-378FA7629C46}"/>
              </a:ext>
            </a:extLst>
          </p:cNvPr>
          <p:cNvSpPr txBox="1">
            <a:spLocks/>
          </p:cNvSpPr>
          <p:nvPr/>
        </p:nvSpPr>
        <p:spPr>
          <a:xfrm>
            <a:off x="917944" y="1960928"/>
            <a:ext cx="3567172" cy="42979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nl-NL" sz="2400" b="1" kern="0" dirty="0">
                <a:solidFill>
                  <a:srgbClr val="9E4A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BEREKENEN BVV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Vaststellen</a:t>
            </a:r>
            <a:r>
              <a:rPr kumimoji="0" lang="nl-NL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de beslagvrije voet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nl-NL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Verwerken van correcties op de BVV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Jaarlijkse periodieke herberekening BVV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NL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4D107C-27D7-F449-AA6E-97717266FF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A4A64325-DA10-7346-A81B-BA4EDD8D78E1}"/>
              </a:ext>
            </a:extLst>
          </p:cNvPr>
          <p:cNvSpPr txBox="1">
            <a:spLocks/>
          </p:cNvSpPr>
          <p:nvPr/>
        </p:nvSpPr>
        <p:spPr>
          <a:xfrm>
            <a:off x="4485116" y="1960928"/>
            <a:ext cx="3567172" cy="42979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nl-NL" sz="2400" b="1" kern="0" dirty="0">
                <a:solidFill>
                  <a:srgbClr val="9E4A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COMMUNICATIE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4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Medelen</a:t>
            </a: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de BVV aan de derde-beslagene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Opstellen en verstrekken van de modelmededeling aan de schuldenaar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4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Medelen</a:t>
            </a: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de BVV aan andere beslagleggers</a:t>
            </a: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NL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E124AC84-EB4D-7542-A334-DDF1CB515BB2}"/>
              </a:ext>
            </a:extLst>
          </p:cNvPr>
          <p:cNvSpPr txBox="1">
            <a:spLocks/>
          </p:cNvSpPr>
          <p:nvPr/>
        </p:nvSpPr>
        <p:spPr>
          <a:xfrm>
            <a:off x="8052288" y="1960927"/>
            <a:ext cx="3567172" cy="42979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nl-NL" sz="2400" b="1" kern="0" dirty="0">
                <a:solidFill>
                  <a:srgbClr val="9E4A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INNING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Inning van gelden uit het beslag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nl-NL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Verdeling van gelden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NL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5448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roces 146">
            <a:extLst>
              <a:ext uri="{FF2B5EF4-FFF2-40B4-BE49-F238E27FC236}">
                <a16:creationId xmlns:a16="http://schemas.microsoft.com/office/drawing/2014/main" id="{A12286A9-1D93-A544-A12F-E012A9F8A671}"/>
              </a:ext>
            </a:extLst>
          </p:cNvPr>
          <p:cNvSpPr/>
          <p:nvPr/>
        </p:nvSpPr>
        <p:spPr>
          <a:xfrm>
            <a:off x="371010" y="1245227"/>
            <a:ext cx="4153680" cy="1991501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148" name="Proces 147">
            <a:extLst>
              <a:ext uri="{FF2B5EF4-FFF2-40B4-BE49-F238E27FC236}">
                <a16:creationId xmlns:a16="http://schemas.microsoft.com/office/drawing/2014/main" id="{3DD87F3A-13AF-4C43-90C4-AC58323C089D}"/>
              </a:ext>
            </a:extLst>
          </p:cNvPr>
          <p:cNvSpPr/>
          <p:nvPr/>
        </p:nvSpPr>
        <p:spPr>
          <a:xfrm>
            <a:off x="1541915" y="1151651"/>
            <a:ext cx="1701990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CONTROLE AANWEZIGHEID CDW</a:t>
            </a:r>
          </a:p>
        </p:txBody>
      </p:sp>
      <p:sp>
        <p:nvSpPr>
          <p:cNvPr id="145" name="Proces 144">
            <a:extLst>
              <a:ext uri="{FF2B5EF4-FFF2-40B4-BE49-F238E27FC236}">
                <a16:creationId xmlns:a16="http://schemas.microsoft.com/office/drawing/2014/main" id="{9192394A-AFDC-414F-B57F-2B290672880C}"/>
              </a:ext>
            </a:extLst>
          </p:cNvPr>
          <p:cNvSpPr/>
          <p:nvPr/>
        </p:nvSpPr>
        <p:spPr>
          <a:xfrm>
            <a:off x="4748784" y="1245227"/>
            <a:ext cx="3990485" cy="1991501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8358A3B0-74D5-5441-87C8-5295EDFEB1A7}"/>
              </a:ext>
            </a:extLst>
          </p:cNvPr>
          <p:cNvCxnSpPr>
            <a:cxnSpLocks/>
            <a:stCxn id="19" idx="4"/>
            <a:endCxn id="81" idx="0"/>
          </p:cNvCxnSpPr>
          <p:nvPr/>
        </p:nvCxnSpPr>
        <p:spPr>
          <a:xfrm flipH="1">
            <a:off x="1186998" y="3092299"/>
            <a:ext cx="2727" cy="88812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Proces 16">
            <a:extLst>
              <a:ext uri="{FF2B5EF4-FFF2-40B4-BE49-F238E27FC236}">
                <a16:creationId xmlns:a16="http://schemas.microsoft.com/office/drawing/2014/main" id="{4CE21F63-4A00-A745-907E-73EBC5EF4B40}"/>
              </a:ext>
            </a:extLst>
          </p:cNvPr>
          <p:cNvSpPr/>
          <p:nvPr/>
        </p:nvSpPr>
        <p:spPr>
          <a:xfrm>
            <a:off x="494435" y="1505630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Controle in DBR op</a:t>
            </a:r>
          </a:p>
          <a:p>
            <a:pPr algn="ctr"/>
            <a:r>
              <a:rPr lang="nl-NL" sz="800" dirty="0">
                <a:solidFill>
                  <a:schemeClr val="tx1"/>
                </a:solidFill>
              </a:rPr>
              <a:t>samenloop eerder beslag</a:t>
            </a:r>
          </a:p>
        </p:txBody>
      </p: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E7E1C2C3-90F4-5845-8058-4501FF7003B3}"/>
              </a:ext>
            </a:extLst>
          </p:cNvPr>
          <p:cNvCxnSpPr>
            <a:cxnSpLocks/>
            <a:stCxn id="23" idx="4"/>
            <a:endCxn id="179" idx="0"/>
          </p:cNvCxnSpPr>
          <p:nvPr/>
        </p:nvCxnSpPr>
        <p:spPr>
          <a:xfrm>
            <a:off x="1191955" y="1125548"/>
            <a:ext cx="0" cy="296906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Verbindingslijn 22">
            <a:extLst>
              <a:ext uri="{FF2B5EF4-FFF2-40B4-BE49-F238E27FC236}">
                <a16:creationId xmlns:a16="http://schemas.microsoft.com/office/drawing/2014/main" id="{7121CDF0-C231-2F4D-AEF5-D4087C08F3DE}"/>
              </a:ext>
            </a:extLst>
          </p:cNvPr>
          <p:cNvSpPr/>
          <p:nvPr/>
        </p:nvSpPr>
        <p:spPr>
          <a:xfrm>
            <a:off x="1024777" y="784497"/>
            <a:ext cx="334356" cy="341051"/>
          </a:xfrm>
          <a:prstGeom prst="flowChartConnector">
            <a:avLst/>
          </a:prstGeom>
          <a:solidFill>
            <a:schemeClr val="accent6"/>
          </a:soli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700" dirty="0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36" name="Proces 35">
            <a:extLst>
              <a:ext uri="{FF2B5EF4-FFF2-40B4-BE49-F238E27FC236}">
                <a16:creationId xmlns:a16="http://schemas.microsoft.com/office/drawing/2014/main" id="{CC35E243-346D-5C41-9D74-512A496C2A8C}"/>
              </a:ext>
            </a:extLst>
          </p:cNvPr>
          <p:cNvSpPr/>
          <p:nvPr/>
        </p:nvSpPr>
        <p:spPr>
          <a:xfrm>
            <a:off x="2721606" y="3980427"/>
            <a:ext cx="1381985" cy="462643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Coördinerend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 deurwaarder</a:t>
            </a:r>
          </a:p>
        </p:txBody>
      </p:sp>
      <p:sp>
        <p:nvSpPr>
          <p:cNvPr id="49" name="Verbindingslijn 48">
            <a:extLst>
              <a:ext uri="{FF2B5EF4-FFF2-40B4-BE49-F238E27FC236}">
                <a16:creationId xmlns:a16="http://schemas.microsoft.com/office/drawing/2014/main" id="{1785A62A-1A7D-714A-A4ED-DA7C7478A37F}"/>
              </a:ext>
            </a:extLst>
          </p:cNvPr>
          <p:cNvSpPr/>
          <p:nvPr/>
        </p:nvSpPr>
        <p:spPr>
          <a:xfrm>
            <a:off x="1816487" y="1648804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51" name="Verbindingslijn 50">
            <a:extLst>
              <a:ext uri="{FF2B5EF4-FFF2-40B4-BE49-F238E27FC236}">
                <a16:creationId xmlns:a16="http://schemas.microsoft.com/office/drawing/2014/main" id="{C1B6CDA6-7169-C44F-9DDC-51F2E027C469}"/>
              </a:ext>
            </a:extLst>
          </p:cNvPr>
          <p:cNvSpPr/>
          <p:nvPr/>
        </p:nvSpPr>
        <p:spPr>
          <a:xfrm>
            <a:off x="1072725" y="1919736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cxnSp>
        <p:nvCxnSpPr>
          <p:cNvPr id="53" name="Rechte verbindingslijn met pijl 52">
            <a:extLst>
              <a:ext uri="{FF2B5EF4-FFF2-40B4-BE49-F238E27FC236}">
                <a16:creationId xmlns:a16="http://schemas.microsoft.com/office/drawing/2014/main" id="{7FF6018C-F3A0-D145-BD61-92719E01D967}"/>
              </a:ext>
            </a:extLst>
          </p:cNvPr>
          <p:cNvCxnSpPr>
            <a:cxnSpLocks/>
            <a:stCxn id="49" idx="6"/>
          </p:cNvCxnSpPr>
          <p:nvPr/>
        </p:nvCxnSpPr>
        <p:spPr>
          <a:xfrm>
            <a:off x="2050487" y="1765804"/>
            <a:ext cx="684847" cy="601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60">
            <a:extLst>
              <a:ext uri="{FF2B5EF4-FFF2-40B4-BE49-F238E27FC236}">
                <a16:creationId xmlns:a16="http://schemas.microsoft.com/office/drawing/2014/main" id="{48A67AE4-701E-D747-AC6D-AB14E51D3696}"/>
              </a:ext>
            </a:extLst>
          </p:cNvPr>
          <p:cNvCxnSpPr>
            <a:cxnSpLocks/>
            <a:stCxn id="58" idx="6"/>
          </p:cNvCxnSpPr>
          <p:nvPr/>
        </p:nvCxnSpPr>
        <p:spPr>
          <a:xfrm>
            <a:off x="4285241" y="1770404"/>
            <a:ext cx="684847" cy="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Proces 66">
            <a:extLst>
              <a:ext uri="{FF2B5EF4-FFF2-40B4-BE49-F238E27FC236}">
                <a16:creationId xmlns:a16="http://schemas.microsoft.com/office/drawing/2014/main" id="{353FCC09-7235-FE4C-B307-918E85B55572}"/>
              </a:ext>
            </a:extLst>
          </p:cNvPr>
          <p:cNvSpPr/>
          <p:nvPr/>
        </p:nvSpPr>
        <p:spPr>
          <a:xfrm>
            <a:off x="4965724" y="1505630"/>
            <a:ext cx="1381985" cy="577035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Heeft beslag van andere beslaglegger of loonvordering (art. 19 IW 1990) een preferentie?</a:t>
            </a:r>
          </a:p>
        </p:txBody>
      </p:sp>
      <p:sp>
        <p:nvSpPr>
          <p:cNvPr id="68" name="Verbindingslijn 67">
            <a:extLst>
              <a:ext uri="{FF2B5EF4-FFF2-40B4-BE49-F238E27FC236}">
                <a16:creationId xmlns:a16="http://schemas.microsoft.com/office/drawing/2014/main" id="{E419551A-1485-8F49-9709-560FC5EBB9ED}"/>
              </a:ext>
            </a:extLst>
          </p:cNvPr>
          <p:cNvSpPr/>
          <p:nvPr/>
        </p:nvSpPr>
        <p:spPr>
          <a:xfrm>
            <a:off x="5537964" y="2035135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98" name="Proces 97">
            <a:extLst>
              <a:ext uri="{FF2B5EF4-FFF2-40B4-BE49-F238E27FC236}">
                <a16:creationId xmlns:a16="http://schemas.microsoft.com/office/drawing/2014/main" id="{B96661D6-EC7B-4546-AB97-9C6640D70B62}"/>
              </a:ext>
            </a:extLst>
          </p:cNvPr>
          <p:cNvSpPr/>
          <p:nvPr/>
        </p:nvSpPr>
        <p:spPr>
          <a:xfrm>
            <a:off x="7030264" y="1505630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Betreft eigen beslag vordering met hogere preferentie ?</a:t>
            </a:r>
          </a:p>
        </p:txBody>
      </p:sp>
      <p:cxnSp>
        <p:nvCxnSpPr>
          <p:cNvPr id="99" name="Rechte verbindingslijn met pijl 98">
            <a:extLst>
              <a:ext uri="{FF2B5EF4-FFF2-40B4-BE49-F238E27FC236}">
                <a16:creationId xmlns:a16="http://schemas.microsoft.com/office/drawing/2014/main" id="{E10DBBB1-4044-344A-896D-B8D28ACB58C5}"/>
              </a:ext>
            </a:extLst>
          </p:cNvPr>
          <p:cNvCxnSpPr>
            <a:cxnSpLocks/>
            <a:stCxn id="56" idx="6"/>
            <a:endCxn id="98" idx="1"/>
          </p:cNvCxnSpPr>
          <p:nvPr/>
        </p:nvCxnSpPr>
        <p:spPr>
          <a:xfrm>
            <a:off x="6487132" y="1735915"/>
            <a:ext cx="543132" cy="1037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Verbindingslijn 104">
            <a:extLst>
              <a:ext uri="{FF2B5EF4-FFF2-40B4-BE49-F238E27FC236}">
                <a16:creationId xmlns:a16="http://schemas.microsoft.com/office/drawing/2014/main" id="{EDE187F1-B3D8-2F44-B848-C081C8F17010}"/>
              </a:ext>
            </a:extLst>
          </p:cNvPr>
          <p:cNvSpPr/>
          <p:nvPr/>
        </p:nvSpPr>
        <p:spPr>
          <a:xfrm>
            <a:off x="7612694" y="1919736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sp>
        <p:nvSpPr>
          <p:cNvPr id="106" name="Verbindingslijn 105">
            <a:extLst>
              <a:ext uri="{FF2B5EF4-FFF2-40B4-BE49-F238E27FC236}">
                <a16:creationId xmlns:a16="http://schemas.microsoft.com/office/drawing/2014/main" id="{5934A2DE-6222-A04C-B758-D2985AD66438}"/>
              </a:ext>
            </a:extLst>
          </p:cNvPr>
          <p:cNvSpPr/>
          <p:nvPr/>
        </p:nvSpPr>
        <p:spPr>
          <a:xfrm>
            <a:off x="8344213" y="1619951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136" name="Proces 135">
            <a:extLst>
              <a:ext uri="{FF2B5EF4-FFF2-40B4-BE49-F238E27FC236}">
                <a16:creationId xmlns:a16="http://schemas.microsoft.com/office/drawing/2014/main" id="{8F7CC26C-8B25-CE41-B86C-97900B2FD46B}"/>
              </a:ext>
            </a:extLst>
          </p:cNvPr>
          <p:cNvSpPr/>
          <p:nvPr/>
        </p:nvSpPr>
        <p:spPr>
          <a:xfrm>
            <a:off x="2715420" y="479802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Ga naar proces </a:t>
            </a:r>
          </a:p>
          <a:p>
            <a:pPr algn="ctr"/>
            <a:r>
              <a:rPr lang="nl-NL" sz="800" dirty="0">
                <a:solidFill>
                  <a:schemeClr val="tx1"/>
                </a:solidFill>
              </a:rPr>
              <a:t>berekening BVV</a:t>
            </a:r>
          </a:p>
        </p:txBody>
      </p:sp>
      <p:cxnSp>
        <p:nvCxnSpPr>
          <p:cNvPr id="137" name="Rechte verbindingslijn met pijl 136">
            <a:extLst>
              <a:ext uri="{FF2B5EF4-FFF2-40B4-BE49-F238E27FC236}">
                <a16:creationId xmlns:a16="http://schemas.microsoft.com/office/drawing/2014/main" id="{90E998DF-3388-A849-8D4D-9F2B2AE952B9}"/>
              </a:ext>
            </a:extLst>
          </p:cNvPr>
          <p:cNvCxnSpPr>
            <a:cxnSpLocks/>
            <a:stCxn id="36" idx="2"/>
            <a:endCxn id="136" idx="0"/>
          </p:cNvCxnSpPr>
          <p:nvPr/>
        </p:nvCxnSpPr>
        <p:spPr>
          <a:xfrm flipH="1">
            <a:off x="3406413" y="4443070"/>
            <a:ext cx="6186" cy="354953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Verbindingslijn 137">
            <a:extLst>
              <a:ext uri="{FF2B5EF4-FFF2-40B4-BE49-F238E27FC236}">
                <a16:creationId xmlns:a16="http://schemas.microsoft.com/office/drawing/2014/main" id="{96D96235-F326-5944-BABD-57FDBD0B8DC8}"/>
              </a:ext>
            </a:extLst>
          </p:cNvPr>
          <p:cNvSpPr/>
          <p:nvPr/>
        </p:nvSpPr>
        <p:spPr>
          <a:xfrm>
            <a:off x="3232956" y="5571522"/>
            <a:ext cx="334356" cy="341051"/>
          </a:xfrm>
          <a:prstGeom prst="flowChartConnector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700" dirty="0">
                <a:solidFill>
                  <a:schemeClr val="bg1"/>
                </a:solidFill>
              </a:rPr>
              <a:t>EINDE</a:t>
            </a:r>
          </a:p>
        </p:txBody>
      </p:sp>
      <p:cxnSp>
        <p:nvCxnSpPr>
          <p:cNvPr id="139" name="Rechte verbindingslijn met pijl 138">
            <a:extLst>
              <a:ext uri="{FF2B5EF4-FFF2-40B4-BE49-F238E27FC236}">
                <a16:creationId xmlns:a16="http://schemas.microsoft.com/office/drawing/2014/main" id="{28600047-0789-B444-8DB5-98ABB11EFD53}"/>
              </a:ext>
            </a:extLst>
          </p:cNvPr>
          <p:cNvCxnSpPr>
            <a:cxnSpLocks/>
          </p:cNvCxnSpPr>
          <p:nvPr/>
        </p:nvCxnSpPr>
        <p:spPr>
          <a:xfrm>
            <a:off x="3406411" y="5262180"/>
            <a:ext cx="1" cy="30330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Proces 142">
            <a:extLst>
              <a:ext uri="{FF2B5EF4-FFF2-40B4-BE49-F238E27FC236}">
                <a16:creationId xmlns:a16="http://schemas.microsoft.com/office/drawing/2014/main" id="{3DC01B92-CE43-D641-AFAD-3822D2314A74}"/>
              </a:ext>
            </a:extLst>
          </p:cNvPr>
          <p:cNvSpPr/>
          <p:nvPr/>
        </p:nvSpPr>
        <p:spPr>
          <a:xfrm>
            <a:off x="4965723" y="3980427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Neem taken Coördinerend Deurwaarder over</a:t>
            </a:r>
          </a:p>
        </p:txBody>
      </p:sp>
      <p:sp>
        <p:nvSpPr>
          <p:cNvPr id="179" name="Proces 178">
            <a:extLst>
              <a:ext uri="{FF2B5EF4-FFF2-40B4-BE49-F238E27FC236}">
                <a16:creationId xmlns:a16="http://schemas.microsoft.com/office/drawing/2014/main" id="{23FAA3FE-D5D5-6248-B4DC-4E0DA1245631}"/>
              </a:ext>
            </a:extLst>
          </p:cNvPr>
          <p:cNvSpPr/>
          <p:nvPr/>
        </p:nvSpPr>
        <p:spPr>
          <a:xfrm>
            <a:off x="967861" y="1422454"/>
            <a:ext cx="448187" cy="150038"/>
          </a:xfrm>
          <a:prstGeom prst="flowChartProcess">
            <a:avLst/>
          </a:prstGeom>
          <a:solidFill>
            <a:schemeClr val="accent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DBR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9E32FEB-8610-164B-ACD3-ACDF46230259}"/>
              </a:ext>
            </a:extLst>
          </p:cNvPr>
          <p:cNvSpPr txBox="1"/>
          <p:nvPr/>
        </p:nvSpPr>
        <p:spPr>
          <a:xfrm>
            <a:off x="4355801" y="107807"/>
            <a:ext cx="34906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/>
              <a:t>Proces Coördinerend Deurwaarder</a:t>
            </a:r>
          </a:p>
          <a:p>
            <a:pPr algn="ctr"/>
            <a:r>
              <a:rPr lang="nl-NL" sz="1100" dirty="0"/>
              <a:t>versie 05-11-2020</a:t>
            </a:r>
          </a:p>
        </p:txBody>
      </p:sp>
      <p:sp>
        <p:nvSpPr>
          <p:cNvPr id="66" name="Proces 65">
            <a:extLst>
              <a:ext uri="{FF2B5EF4-FFF2-40B4-BE49-F238E27FC236}">
                <a16:creationId xmlns:a16="http://schemas.microsoft.com/office/drawing/2014/main" id="{0BDBED58-CED4-3845-B4B9-8F8C697BB0DF}"/>
              </a:ext>
            </a:extLst>
          </p:cNvPr>
          <p:cNvSpPr/>
          <p:nvPr/>
        </p:nvSpPr>
        <p:spPr>
          <a:xfrm>
            <a:off x="497698" y="2455476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Zelfde beslagobject</a:t>
            </a:r>
          </a:p>
        </p:txBody>
      </p:sp>
      <p:cxnSp>
        <p:nvCxnSpPr>
          <p:cNvPr id="69" name="Rechte verbindingslijn met pijl 68">
            <a:extLst>
              <a:ext uri="{FF2B5EF4-FFF2-40B4-BE49-F238E27FC236}">
                <a16:creationId xmlns:a16="http://schemas.microsoft.com/office/drawing/2014/main" id="{08A339B4-B4D9-C844-B40A-E1FB4D1C048F}"/>
              </a:ext>
            </a:extLst>
          </p:cNvPr>
          <p:cNvCxnSpPr>
            <a:cxnSpLocks/>
            <a:stCxn id="51" idx="4"/>
            <a:endCxn id="66" idx="0"/>
          </p:cNvCxnSpPr>
          <p:nvPr/>
        </p:nvCxnSpPr>
        <p:spPr>
          <a:xfrm flipH="1">
            <a:off x="1188691" y="2153736"/>
            <a:ext cx="1034" cy="30174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Verbindingslijn 18">
            <a:extLst>
              <a:ext uri="{FF2B5EF4-FFF2-40B4-BE49-F238E27FC236}">
                <a16:creationId xmlns:a16="http://schemas.microsoft.com/office/drawing/2014/main" id="{84A40C7E-7295-8A42-9935-ABFBEE1C4F0D}"/>
              </a:ext>
            </a:extLst>
          </p:cNvPr>
          <p:cNvSpPr/>
          <p:nvPr/>
        </p:nvSpPr>
        <p:spPr>
          <a:xfrm>
            <a:off x="1072725" y="2858299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sp>
        <p:nvSpPr>
          <p:cNvPr id="78" name="Proces 77">
            <a:extLst>
              <a:ext uri="{FF2B5EF4-FFF2-40B4-BE49-F238E27FC236}">
                <a16:creationId xmlns:a16="http://schemas.microsoft.com/office/drawing/2014/main" id="{6535881D-948D-AA4A-8F1F-41D4A8283A46}"/>
              </a:ext>
            </a:extLst>
          </p:cNvPr>
          <p:cNvSpPr/>
          <p:nvPr/>
        </p:nvSpPr>
        <p:spPr>
          <a:xfrm>
            <a:off x="2740063" y="1505630"/>
            <a:ext cx="1381985" cy="57102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E-VOI of VOI:  andere beslaglegger of invorderaar. (art. 19 IW 1990)? </a:t>
            </a:r>
          </a:p>
        </p:txBody>
      </p:sp>
      <p:sp>
        <p:nvSpPr>
          <p:cNvPr id="79" name="Proces 78">
            <a:extLst>
              <a:ext uri="{FF2B5EF4-FFF2-40B4-BE49-F238E27FC236}">
                <a16:creationId xmlns:a16="http://schemas.microsoft.com/office/drawing/2014/main" id="{7CB126C4-1418-A44A-92C3-24E97B62643D}"/>
              </a:ext>
            </a:extLst>
          </p:cNvPr>
          <p:cNvSpPr/>
          <p:nvPr/>
        </p:nvSpPr>
        <p:spPr>
          <a:xfrm>
            <a:off x="3212671" y="1422454"/>
            <a:ext cx="448187" cy="150038"/>
          </a:xfrm>
          <a:prstGeom prst="flowChartProcess">
            <a:avLst/>
          </a:prstGeom>
          <a:solidFill>
            <a:schemeClr val="accent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VOI</a:t>
            </a:r>
          </a:p>
        </p:txBody>
      </p:sp>
      <p:sp>
        <p:nvSpPr>
          <p:cNvPr id="58" name="Verbindingslijn 57">
            <a:extLst>
              <a:ext uri="{FF2B5EF4-FFF2-40B4-BE49-F238E27FC236}">
                <a16:creationId xmlns:a16="http://schemas.microsoft.com/office/drawing/2014/main" id="{8BE80DB3-4876-E44D-A574-A96A531B6277}"/>
              </a:ext>
            </a:extLst>
          </p:cNvPr>
          <p:cNvSpPr/>
          <p:nvPr/>
        </p:nvSpPr>
        <p:spPr>
          <a:xfrm>
            <a:off x="4051241" y="1653404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sp>
        <p:nvSpPr>
          <p:cNvPr id="57" name="Verbindingslijn 56">
            <a:extLst>
              <a:ext uri="{FF2B5EF4-FFF2-40B4-BE49-F238E27FC236}">
                <a16:creationId xmlns:a16="http://schemas.microsoft.com/office/drawing/2014/main" id="{3A2206C2-21CE-1F4A-B8BC-E602F1AA0342}"/>
              </a:ext>
            </a:extLst>
          </p:cNvPr>
          <p:cNvSpPr/>
          <p:nvPr/>
        </p:nvSpPr>
        <p:spPr>
          <a:xfrm>
            <a:off x="3295599" y="2035135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81" name="Proces 80">
            <a:extLst>
              <a:ext uri="{FF2B5EF4-FFF2-40B4-BE49-F238E27FC236}">
                <a16:creationId xmlns:a16="http://schemas.microsoft.com/office/drawing/2014/main" id="{9ABC37BB-E886-DD46-90BB-D4AEECD1894E}"/>
              </a:ext>
            </a:extLst>
          </p:cNvPr>
          <p:cNvSpPr/>
          <p:nvPr/>
        </p:nvSpPr>
        <p:spPr>
          <a:xfrm>
            <a:off x="496005" y="3980427"/>
            <a:ext cx="1381985" cy="462643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Geen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Coördinerend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Deurwaarder</a:t>
            </a:r>
          </a:p>
        </p:txBody>
      </p:sp>
      <p:cxnSp>
        <p:nvCxnSpPr>
          <p:cNvPr id="141" name="Rechte verbindingslijn met pijl 140">
            <a:extLst>
              <a:ext uri="{FF2B5EF4-FFF2-40B4-BE49-F238E27FC236}">
                <a16:creationId xmlns:a16="http://schemas.microsoft.com/office/drawing/2014/main" id="{C147B998-7DA3-474C-9FAA-DCEE18E16C1E}"/>
              </a:ext>
            </a:extLst>
          </p:cNvPr>
          <p:cNvCxnSpPr>
            <a:cxnSpLocks/>
            <a:stCxn id="57" idx="4"/>
            <a:endCxn id="36" idx="0"/>
          </p:cNvCxnSpPr>
          <p:nvPr/>
        </p:nvCxnSpPr>
        <p:spPr>
          <a:xfrm>
            <a:off x="3412599" y="2269135"/>
            <a:ext cx="0" cy="171129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Gebogen verbindingslijn 141">
            <a:extLst>
              <a:ext uri="{FF2B5EF4-FFF2-40B4-BE49-F238E27FC236}">
                <a16:creationId xmlns:a16="http://schemas.microsoft.com/office/drawing/2014/main" id="{969DD9C4-5FF8-CF40-8CD1-7E2C8891F041}"/>
              </a:ext>
            </a:extLst>
          </p:cNvPr>
          <p:cNvCxnSpPr>
            <a:cxnSpLocks/>
            <a:stCxn id="81" idx="2"/>
            <a:endCxn id="138" idx="2"/>
          </p:cNvCxnSpPr>
          <p:nvPr/>
        </p:nvCxnSpPr>
        <p:spPr>
          <a:xfrm rot="16200000" flipH="1">
            <a:off x="1560488" y="4069580"/>
            <a:ext cx="1298978" cy="2045958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6" name="Proces 145">
            <a:extLst>
              <a:ext uri="{FF2B5EF4-FFF2-40B4-BE49-F238E27FC236}">
                <a16:creationId xmlns:a16="http://schemas.microsoft.com/office/drawing/2014/main" id="{9D9BA6E8-F5DF-7647-826C-010647461514}"/>
              </a:ext>
            </a:extLst>
          </p:cNvPr>
          <p:cNvSpPr/>
          <p:nvPr/>
        </p:nvSpPr>
        <p:spPr>
          <a:xfrm>
            <a:off x="6133697" y="1151651"/>
            <a:ext cx="1278731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CONTROLE PREFERENTIE</a:t>
            </a:r>
          </a:p>
        </p:txBody>
      </p:sp>
      <p:cxnSp>
        <p:nvCxnSpPr>
          <p:cNvPr id="186" name="Rechte verbindingslijn met pijl 185">
            <a:extLst>
              <a:ext uri="{FF2B5EF4-FFF2-40B4-BE49-F238E27FC236}">
                <a16:creationId xmlns:a16="http://schemas.microsoft.com/office/drawing/2014/main" id="{147ADE68-EADC-4545-9559-2CA506EBD658}"/>
              </a:ext>
            </a:extLst>
          </p:cNvPr>
          <p:cNvCxnSpPr>
            <a:cxnSpLocks/>
            <a:stCxn id="68" idx="4"/>
            <a:endCxn id="143" idx="0"/>
          </p:cNvCxnSpPr>
          <p:nvPr/>
        </p:nvCxnSpPr>
        <p:spPr>
          <a:xfrm>
            <a:off x="5654964" y="2269135"/>
            <a:ext cx="1752" cy="171129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Verbindingslijn 55">
            <a:extLst>
              <a:ext uri="{FF2B5EF4-FFF2-40B4-BE49-F238E27FC236}">
                <a16:creationId xmlns:a16="http://schemas.microsoft.com/office/drawing/2014/main" id="{1AF3F78A-2F84-8842-8EA0-E5EBFB95DC78}"/>
              </a:ext>
            </a:extLst>
          </p:cNvPr>
          <p:cNvSpPr/>
          <p:nvPr/>
        </p:nvSpPr>
        <p:spPr>
          <a:xfrm>
            <a:off x="6253132" y="1618915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cxnSp>
        <p:nvCxnSpPr>
          <p:cNvPr id="59" name="Gebogen verbindingslijn 58">
            <a:extLst>
              <a:ext uri="{FF2B5EF4-FFF2-40B4-BE49-F238E27FC236}">
                <a16:creationId xmlns:a16="http://schemas.microsoft.com/office/drawing/2014/main" id="{4E3F7503-9000-4E4A-BB9B-54086BFF779C}"/>
              </a:ext>
            </a:extLst>
          </p:cNvPr>
          <p:cNvCxnSpPr>
            <a:cxnSpLocks/>
            <a:stCxn id="105" idx="4"/>
            <a:endCxn id="143" idx="3"/>
          </p:cNvCxnSpPr>
          <p:nvPr/>
        </p:nvCxnSpPr>
        <p:spPr>
          <a:xfrm rot="5400000">
            <a:off x="6009695" y="2491749"/>
            <a:ext cx="2058013" cy="1381986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Proces 47">
            <a:extLst>
              <a:ext uri="{FF2B5EF4-FFF2-40B4-BE49-F238E27FC236}">
                <a16:creationId xmlns:a16="http://schemas.microsoft.com/office/drawing/2014/main" id="{BA6753B1-38A8-3446-B61B-F2D5655CA526}"/>
              </a:ext>
            </a:extLst>
          </p:cNvPr>
          <p:cNvSpPr/>
          <p:nvPr/>
        </p:nvSpPr>
        <p:spPr>
          <a:xfrm>
            <a:off x="504605" y="479802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Indiening beslag bij CDW</a:t>
            </a:r>
          </a:p>
        </p:txBody>
      </p:sp>
      <p:sp>
        <p:nvSpPr>
          <p:cNvPr id="50" name="Proces 49">
            <a:extLst>
              <a:ext uri="{FF2B5EF4-FFF2-40B4-BE49-F238E27FC236}">
                <a16:creationId xmlns:a16="http://schemas.microsoft.com/office/drawing/2014/main" id="{566E8D5A-5FC7-7645-B7E4-9961667EC2E3}"/>
              </a:ext>
            </a:extLst>
          </p:cNvPr>
          <p:cNvSpPr/>
          <p:nvPr/>
        </p:nvSpPr>
        <p:spPr>
          <a:xfrm>
            <a:off x="9119174" y="1505630"/>
            <a:ext cx="1381985" cy="462643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Geen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Coördinerend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Deurwaarder</a:t>
            </a:r>
          </a:p>
        </p:txBody>
      </p:sp>
      <p:cxnSp>
        <p:nvCxnSpPr>
          <p:cNvPr id="52" name="Rechte verbindingslijn met pijl 51">
            <a:extLst>
              <a:ext uri="{FF2B5EF4-FFF2-40B4-BE49-F238E27FC236}">
                <a16:creationId xmlns:a16="http://schemas.microsoft.com/office/drawing/2014/main" id="{9E54E525-E4BC-6C42-9CEB-81A1618AF986}"/>
              </a:ext>
            </a:extLst>
          </p:cNvPr>
          <p:cNvCxnSpPr>
            <a:cxnSpLocks/>
          </p:cNvCxnSpPr>
          <p:nvPr/>
        </p:nvCxnSpPr>
        <p:spPr>
          <a:xfrm>
            <a:off x="8580788" y="1734878"/>
            <a:ext cx="543132" cy="1037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Proces 53">
            <a:extLst>
              <a:ext uri="{FF2B5EF4-FFF2-40B4-BE49-F238E27FC236}">
                <a16:creationId xmlns:a16="http://schemas.microsoft.com/office/drawing/2014/main" id="{9BCECD8B-FE0F-024B-90E5-A443144955A7}"/>
              </a:ext>
            </a:extLst>
          </p:cNvPr>
          <p:cNvSpPr/>
          <p:nvPr/>
        </p:nvSpPr>
        <p:spPr>
          <a:xfrm>
            <a:off x="9119174" y="2455228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CDW na afloop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preferent beslag?</a:t>
            </a:r>
          </a:p>
        </p:txBody>
      </p:sp>
      <p:cxnSp>
        <p:nvCxnSpPr>
          <p:cNvPr id="55" name="Rechte verbindingslijn met pijl 54">
            <a:extLst>
              <a:ext uri="{FF2B5EF4-FFF2-40B4-BE49-F238E27FC236}">
                <a16:creationId xmlns:a16="http://schemas.microsoft.com/office/drawing/2014/main" id="{44185AF1-248E-044A-AC5F-6FC64AAF758A}"/>
              </a:ext>
            </a:extLst>
          </p:cNvPr>
          <p:cNvCxnSpPr>
            <a:cxnSpLocks/>
            <a:stCxn id="50" idx="2"/>
            <a:endCxn id="54" idx="0"/>
          </p:cNvCxnSpPr>
          <p:nvPr/>
        </p:nvCxnSpPr>
        <p:spPr>
          <a:xfrm>
            <a:off x="9810167" y="1968273"/>
            <a:ext cx="0" cy="486955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Verbindingslijn 61">
            <a:extLst>
              <a:ext uri="{FF2B5EF4-FFF2-40B4-BE49-F238E27FC236}">
                <a16:creationId xmlns:a16="http://schemas.microsoft.com/office/drawing/2014/main" id="{198FAC08-B93F-9249-B714-884E23D385DF}"/>
              </a:ext>
            </a:extLst>
          </p:cNvPr>
          <p:cNvSpPr/>
          <p:nvPr/>
        </p:nvSpPr>
        <p:spPr>
          <a:xfrm>
            <a:off x="9680173" y="2858299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sp>
        <p:nvSpPr>
          <p:cNvPr id="63" name="Verbindingslijn 62">
            <a:extLst>
              <a:ext uri="{FF2B5EF4-FFF2-40B4-BE49-F238E27FC236}">
                <a16:creationId xmlns:a16="http://schemas.microsoft.com/office/drawing/2014/main" id="{CA29CC0B-E503-C046-A863-6B41F5A12637}"/>
              </a:ext>
            </a:extLst>
          </p:cNvPr>
          <p:cNvSpPr/>
          <p:nvPr/>
        </p:nvSpPr>
        <p:spPr>
          <a:xfrm>
            <a:off x="10425305" y="2569549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64" name="Proces 63">
            <a:extLst>
              <a:ext uri="{FF2B5EF4-FFF2-40B4-BE49-F238E27FC236}">
                <a16:creationId xmlns:a16="http://schemas.microsoft.com/office/drawing/2014/main" id="{E1A608E5-F184-5C4A-A40F-4F7CBE2970DB}"/>
              </a:ext>
            </a:extLst>
          </p:cNvPr>
          <p:cNvSpPr/>
          <p:nvPr/>
        </p:nvSpPr>
        <p:spPr>
          <a:xfrm>
            <a:off x="10419255" y="479802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Provisionele indiening </a:t>
            </a:r>
          </a:p>
          <a:p>
            <a:pPr algn="ctr"/>
            <a:r>
              <a:rPr lang="nl-NL" sz="800" dirty="0">
                <a:solidFill>
                  <a:schemeClr val="tx1"/>
                </a:solidFill>
              </a:rPr>
              <a:t>bij beoogd CDW na afloop preferent beslag</a:t>
            </a:r>
          </a:p>
        </p:txBody>
      </p:sp>
      <p:cxnSp>
        <p:nvCxnSpPr>
          <p:cNvPr id="65" name="Gebogen verbindingslijn 64">
            <a:extLst>
              <a:ext uri="{FF2B5EF4-FFF2-40B4-BE49-F238E27FC236}">
                <a16:creationId xmlns:a16="http://schemas.microsoft.com/office/drawing/2014/main" id="{EF27FB95-FB2C-2445-9C72-570B6C456692}"/>
              </a:ext>
            </a:extLst>
          </p:cNvPr>
          <p:cNvCxnSpPr>
            <a:cxnSpLocks/>
            <a:stCxn id="63" idx="6"/>
            <a:endCxn id="64" idx="0"/>
          </p:cNvCxnSpPr>
          <p:nvPr/>
        </p:nvCxnSpPr>
        <p:spPr>
          <a:xfrm>
            <a:off x="10659305" y="2686549"/>
            <a:ext cx="450943" cy="2111474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Gebogen verbindingslijn 69">
            <a:extLst>
              <a:ext uri="{FF2B5EF4-FFF2-40B4-BE49-F238E27FC236}">
                <a16:creationId xmlns:a16="http://schemas.microsoft.com/office/drawing/2014/main" id="{8500133B-5FBE-BD41-858A-F9ED1B4FA9E4}"/>
              </a:ext>
            </a:extLst>
          </p:cNvPr>
          <p:cNvCxnSpPr>
            <a:cxnSpLocks/>
            <a:stCxn id="64" idx="2"/>
            <a:endCxn id="138" idx="6"/>
          </p:cNvCxnSpPr>
          <p:nvPr/>
        </p:nvCxnSpPr>
        <p:spPr>
          <a:xfrm rot="5400000">
            <a:off x="7098089" y="1729889"/>
            <a:ext cx="481382" cy="7542936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Proces 71">
            <a:extLst>
              <a:ext uri="{FF2B5EF4-FFF2-40B4-BE49-F238E27FC236}">
                <a16:creationId xmlns:a16="http://schemas.microsoft.com/office/drawing/2014/main" id="{15F8E1D4-A161-2344-8C0C-1AF8A3B47FF1}"/>
              </a:ext>
            </a:extLst>
          </p:cNvPr>
          <p:cNvSpPr/>
          <p:nvPr/>
        </p:nvSpPr>
        <p:spPr>
          <a:xfrm>
            <a:off x="9106180" y="3980427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Monitoring afloop </a:t>
            </a:r>
          </a:p>
          <a:p>
            <a:pPr algn="ctr"/>
            <a:r>
              <a:rPr lang="nl-NL" sz="800" dirty="0">
                <a:solidFill>
                  <a:schemeClr val="tx1"/>
                </a:solidFill>
              </a:rPr>
              <a:t>preferent beslag</a:t>
            </a:r>
          </a:p>
        </p:txBody>
      </p:sp>
      <p:cxnSp>
        <p:nvCxnSpPr>
          <p:cNvPr id="75" name="Rechte verbindingslijn met pijl 74">
            <a:extLst>
              <a:ext uri="{FF2B5EF4-FFF2-40B4-BE49-F238E27FC236}">
                <a16:creationId xmlns:a16="http://schemas.microsoft.com/office/drawing/2014/main" id="{754AAD6B-1286-4541-959D-F062A27261EA}"/>
              </a:ext>
            </a:extLst>
          </p:cNvPr>
          <p:cNvCxnSpPr>
            <a:cxnSpLocks/>
            <a:stCxn id="62" idx="4"/>
            <a:endCxn id="72" idx="0"/>
          </p:cNvCxnSpPr>
          <p:nvPr/>
        </p:nvCxnSpPr>
        <p:spPr>
          <a:xfrm>
            <a:off x="9797173" y="3092299"/>
            <a:ext cx="0" cy="88812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bogen verbindingslijn 79">
            <a:extLst>
              <a:ext uri="{FF2B5EF4-FFF2-40B4-BE49-F238E27FC236}">
                <a16:creationId xmlns:a16="http://schemas.microsoft.com/office/drawing/2014/main" id="{8AE1433E-C1FE-1843-B8C9-0265ACC5D227}"/>
              </a:ext>
            </a:extLst>
          </p:cNvPr>
          <p:cNvCxnSpPr>
            <a:cxnSpLocks/>
            <a:stCxn id="72" idx="2"/>
            <a:endCxn id="138" idx="6"/>
          </p:cNvCxnSpPr>
          <p:nvPr/>
        </p:nvCxnSpPr>
        <p:spPr>
          <a:xfrm rot="5400000">
            <a:off x="6032754" y="1977629"/>
            <a:ext cx="1298978" cy="6229861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3B037AA4-6276-E944-A121-2011014D4A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  <p:cxnSp>
        <p:nvCxnSpPr>
          <p:cNvPr id="60" name="Rechte verbindingslijn met pijl 59">
            <a:extLst>
              <a:ext uri="{FF2B5EF4-FFF2-40B4-BE49-F238E27FC236}">
                <a16:creationId xmlns:a16="http://schemas.microsoft.com/office/drawing/2014/main" id="{726443A6-93D9-7847-A5E5-7F549C395766}"/>
              </a:ext>
            </a:extLst>
          </p:cNvPr>
          <p:cNvCxnSpPr>
            <a:cxnSpLocks/>
            <a:stCxn id="143" idx="1"/>
            <a:endCxn id="36" idx="3"/>
          </p:cNvCxnSpPr>
          <p:nvPr/>
        </p:nvCxnSpPr>
        <p:spPr>
          <a:xfrm flipH="1">
            <a:off x="4103591" y="4211749"/>
            <a:ext cx="862132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Proces 70">
            <a:extLst>
              <a:ext uri="{FF2B5EF4-FFF2-40B4-BE49-F238E27FC236}">
                <a16:creationId xmlns:a16="http://schemas.microsoft.com/office/drawing/2014/main" id="{185105C0-D855-9843-86FC-A8F6A80192F7}"/>
              </a:ext>
            </a:extLst>
          </p:cNvPr>
          <p:cNvSpPr/>
          <p:nvPr/>
        </p:nvSpPr>
        <p:spPr>
          <a:xfrm>
            <a:off x="449443" y="1407926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1.1</a:t>
            </a:r>
          </a:p>
        </p:txBody>
      </p:sp>
      <p:sp>
        <p:nvSpPr>
          <p:cNvPr id="74" name="Proces 73">
            <a:extLst>
              <a:ext uri="{FF2B5EF4-FFF2-40B4-BE49-F238E27FC236}">
                <a16:creationId xmlns:a16="http://schemas.microsoft.com/office/drawing/2014/main" id="{B78162AB-EA30-0B47-98B0-1ED676C512BF}"/>
              </a:ext>
            </a:extLst>
          </p:cNvPr>
          <p:cNvSpPr/>
          <p:nvPr/>
        </p:nvSpPr>
        <p:spPr>
          <a:xfrm>
            <a:off x="456316" y="2362915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1.2</a:t>
            </a:r>
          </a:p>
        </p:txBody>
      </p:sp>
      <p:sp>
        <p:nvSpPr>
          <p:cNvPr id="76" name="Proces 75">
            <a:extLst>
              <a:ext uri="{FF2B5EF4-FFF2-40B4-BE49-F238E27FC236}">
                <a16:creationId xmlns:a16="http://schemas.microsoft.com/office/drawing/2014/main" id="{2C2A5859-D152-4E43-9CA7-36F9E23CF853}"/>
              </a:ext>
            </a:extLst>
          </p:cNvPr>
          <p:cNvSpPr/>
          <p:nvPr/>
        </p:nvSpPr>
        <p:spPr>
          <a:xfrm>
            <a:off x="2698974" y="1413819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1.3</a:t>
            </a:r>
          </a:p>
        </p:txBody>
      </p:sp>
      <p:sp>
        <p:nvSpPr>
          <p:cNvPr id="77" name="Verbindingslijn 76">
            <a:extLst>
              <a:ext uri="{FF2B5EF4-FFF2-40B4-BE49-F238E27FC236}">
                <a16:creationId xmlns:a16="http://schemas.microsoft.com/office/drawing/2014/main" id="{F6A7EF5B-C180-D247-86A9-52A36B9F59B6}"/>
              </a:ext>
            </a:extLst>
          </p:cNvPr>
          <p:cNvSpPr/>
          <p:nvPr/>
        </p:nvSpPr>
        <p:spPr>
          <a:xfrm>
            <a:off x="1816487" y="2569549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cxnSp>
        <p:nvCxnSpPr>
          <p:cNvPr id="82" name="Gebogen verbindingslijn 81">
            <a:extLst>
              <a:ext uri="{FF2B5EF4-FFF2-40B4-BE49-F238E27FC236}">
                <a16:creationId xmlns:a16="http://schemas.microsoft.com/office/drawing/2014/main" id="{BAEF5510-5677-7847-8A97-F399AD374E74}"/>
              </a:ext>
            </a:extLst>
          </p:cNvPr>
          <p:cNvCxnSpPr>
            <a:cxnSpLocks/>
            <a:stCxn id="77" idx="6"/>
          </p:cNvCxnSpPr>
          <p:nvPr/>
        </p:nvCxnSpPr>
        <p:spPr>
          <a:xfrm flipV="1">
            <a:off x="2050487" y="1767677"/>
            <a:ext cx="342423" cy="918872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Proces 82">
            <a:extLst>
              <a:ext uri="{FF2B5EF4-FFF2-40B4-BE49-F238E27FC236}">
                <a16:creationId xmlns:a16="http://schemas.microsoft.com/office/drawing/2014/main" id="{BAF4024D-38A0-9B4A-801F-8E90675DC8BE}"/>
              </a:ext>
            </a:extLst>
          </p:cNvPr>
          <p:cNvSpPr/>
          <p:nvPr/>
        </p:nvSpPr>
        <p:spPr>
          <a:xfrm>
            <a:off x="4927671" y="1418296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2.1</a:t>
            </a:r>
          </a:p>
        </p:txBody>
      </p:sp>
      <p:sp>
        <p:nvSpPr>
          <p:cNvPr id="84" name="Proces 83">
            <a:extLst>
              <a:ext uri="{FF2B5EF4-FFF2-40B4-BE49-F238E27FC236}">
                <a16:creationId xmlns:a16="http://schemas.microsoft.com/office/drawing/2014/main" id="{1B843319-F671-E749-A179-71E2B41AA45A}"/>
              </a:ext>
            </a:extLst>
          </p:cNvPr>
          <p:cNvSpPr/>
          <p:nvPr/>
        </p:nvSpPr>
        <p:spPr>
          <a:xfrm>
            <a:off x="6987847" y="1410294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2.2</a:t>
            </a:r>
          </a:p>
        </p:txBody>
      </p:sp>
      <p:sp>
        <p:nvSpPr>
          <p:cNvPr id="86" name="Proces 85">
            <a:extLst>
              <a:ext uri="{FF2B5EF4-FFF2-40B4-BE49-F238E27FC236}">
                <a16:creationId xmlns:a16="http://schemas.microsoft.com/office/drawing/2014/main" id="{913B6AFD-B609-D146-8805-917413864ACC}"/>
              </a:ext>
            </a:extLst>
          </p:cNvPr>
          <p:cNvSpPr/>
          <p:nvPr/>
        </p:nvSpPr>
        <p:spPr>
          <a:xfrm>
            <a:off x="9081503" y="2363203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3.</a:t>
            </a:r>
          </a:p>
        </p:txBody>
      </p:sp>
      <p:sp>
        <p:nvSpPr>
          <p:cNvPr id="87" name="Proces 86">
            <a:extLst>
              <a:ext uri="{FF2B5EF4-FFF2-40B4-BE49-F238E27FC236}">
                <a16:creationId xmlns:a16="http://schemas.microsoft.com/office/drawing/2014/main" id="{89B2CA13-7574-B34F-AEE5-6EBF23BA868B}"/>
              </a:ext>
            </a:extLst>
          </p:cNvPr>
          <p:cNvSpPr/>
          <p:nvPr/>
        </p:nvSpPr>
        <p:spPr>
          <a:xfrm>
            <a:off x="9066558" y="3890880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4.</a:t>
            </a:r>
          </a:p>
        </p:txBody>
      </p:sp>
      <p:sp>
        <p:nvSpPr>
          <p:cNvPr id="88" name="Proces 87">
            <a:extLst>
              <a:ext uri="{FF2B5EF4-FFF2-40B4-BE49-F238E27FC236}">
                <a16:creationId xmlns:a16="http://schemas.microsoft.com/office/drawing/2014/main" id="{8527DCF0-BEDB-904F-BFFB-2CAC89D28CB8}"/>
              </a:ext>
            </a:extLst>
          </p:cNvPr>
          <p:cNvSpPr/>
          <p:nvPr/>
        </p:nvSpPr>
        <p:spPr>
          <a:xfrm>
            <a:off x="10373502" y="4708476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5.</a:t>
            </a:r>
          </a:p>
        </p:txBody>
      </p:sp>
      <p:sp>
        <p:nvSpPr>
          <p:cNvPr id="89" name="Proces 88">
            <a:extLst>
              <a:ext uri="{FF2B5EF4-FFF2-40B4-BE49-F238E27FC236}">
                <a16:creationId xmlns:a16="http://schemas.microsoft.com/office/drawing/2014/main" id="{F59E09AC-1E97-0445-8288-4EC1E64B8045}"/>
              </a:ext>
            </a:extLst>
          </p:cNvPr>
          <p:cNvSpPr/>
          <p:nvPr/>
        </p:nvSpPr>
        <p:spPr>
          <a:xfrm>
            <a:off x="4921555" y="3890880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6.</a:t>
            </a:r>
          </a:p>
        </p:txBody>
      </p:sp>
      <p:sp>
        <p:nvSpPr>
          <p:cNvPr id="90" name="Proces 89">
            <a:extLst>
              <a:ext uri="{FF2B5EF4-FFF2-40B4-BE49-F238E27FC236}">
                <a16:creationId xmlns:a16="http://schemas.microsoft.com/office/drawing/2014/main" id="{8763F96C-A4D3-4A4B-A3B2-063787F9911F}"/>
              </a:ext>
            </a:extLst>
          </p:cNvPr>
          <p:cNvSpPr/>
          <p:nvPr/>
        </p:nvSpPr>
        <p:spPr>
          <a:xfrm>
            <a:off x="456316" y="4708476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7.</a:t>
            </a:r>
          </a:p>
        </p:txBody>
      </p:sp>
    </p:spTree>
    <p:extLst>
      <p:ext uri="{BB962C8B-B14F-4D97-AF65-F5344CB8AC3E}">
        <p14:creationId xmlns:p14="http://schemas.microsoft.com/office/powerpoint/2010/main" val="3843446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ppt logo">
            <a:extLst>
              <a:ext uri="{FF2B5EF4-FFF2-40B4-BE49-F238E27FC236}">
                <a16:creationId xmlns:a16="http://schemas.microsoft.com/office/drawing/2014/main" id="{D22B7EB4-8607-7A49-8223-ACBC17B27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F0E016C-4D9F-4F4B-AD80-F6F32C6CAA84}"/>
              </a:ext>
            </a:extLst>
          </p:cNvPr>
          <p:cNvSpPr txBox="1">
            <a:spLocks/>
          </p:cNvSpPr>
          <p:nvPr/>
        </p:nvSpPr>
        <p:spPr>
          <a:xfrm>
            <a:off x="917944" y="24122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b="1" kern="0" dirty="0">
                <a:solidFill>
                  <a:srgbClr val="A64E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Aandachtspunten CDW</a:t>
            </a:r>
            <a:br>
              <a:rPr kumimoji="0" lang="nl-NL" sz="44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A64E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41462114-0CAE-0B47-ACFB-378FA7629C46}"/>
              </a:ext>
            </a:extLst>
          </p:cNvPr>
          <p:cNvSpPr txBox="1">
            <a:spLocks/>
          </p:cNvSpPr>
          <p:nvPr/>
        </p:nvSpPr>
        <p:spPr>
          <a:xfrm>
            <a:off x="917944" y="1566786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Afsprakenkader CDW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Coördinerend deurwaarder bij gemeentevorderingen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Samenwerking in de keten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Overnemen CDW-schap</a:t>
            </a:r>
          </a:p>
          <a:p>
            <a:pPr lvl="1">
              <a:buFont typeface="Symbol" panose="05050102010706020507" pitchFamily="18" charset="2"/>
              <a:buChar char=""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Warme overdracht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Provisioneel indienen beslag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Rol van het – toekomstig – verbreed beslagregister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nl-NL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4D107C-27D7-F449-AA6E-97717266FF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388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roces 73">
            <a:extLst>
              <a:ext uri="{FF2B5EF4-FFF2-40B4-BE49-F238E27FC236}">
                <a16:creationId xmlns:a16="http://schemas.microsoft.com/office/drawing/2014/main" id="{142B46DE-99E7-194F-8814-A86D4309E79D}"/>
              </a:ext>
            </a:extLst>
          </p:cNvPr>
          <p:cNvSpPr/>
          <p:nvPr/>
        </p:nvSpPr>
        <p:spPr>
          <a:xfrm>
            <a:off x="3623986" y="1630843"/>
            <a:ext cx="1599144" cy="3656729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E7E1C2C3-90F4-5845-8058-4501FF7003B3}"/>
              </a:ext>
            </a:extLst>
          </p:cNvPr>
          <p:cNvCxnSpPr>
            <a:cxnSpLocks/>
            <a:stCxn id="23" idx="4"/>
            <a:endCxn id="70" idx="0"/>
          </p:cNvCxnSpPr>
          <p:nvPr/>
        </p:nvCxnSpPr>
        <p:spPr>
          <a:xfrm>
            <a:off x="2750514" y="1298451"/>
            <a:ext cx="0" cy="23760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Verbindingslijn 22">
            <a:extLst>
              <a:ext uri="{FF2B5EF4-FFF2-40B4-BE49-F238E27FC236}">
                <a16:creationId xmlns:a16="http://schemas.microsoft.com/office/drawing/2014/main" id="{7121CDF0-C231-2F4D-AEF5-D4087C08F3DE}"/>
              </a:ext>
            </a:extLst>
          </p:cNvPr>
          <p:cNvSpPr/>
          <p:nvPr/>
        </p:nvSpPr>
        <p:spPr>
          <a:xfrm>
            <a:off x="2583336" y="957400"/>
            <a:ext cx="334356" cy="341051"/>
          </a:xfrm>
          <a:prstGeom prst="flowChartConnector">
            <a:avLst/>
          </a:prstGeom>
          <a:solidFill>
            <a:schemeClr val="accent6"/>
          </a:soli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700" dirty="0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67" name="Proces 66">
            <a:extLst>
              <a:ext uri="{FF2B5EF4-FFF2-40B4-BE49-F238E27FC236}">
                <a16:creationId xmlns:a16="http://schemas.microsoft.com/office/drawing/2014/main" id="{353FCC09-7235-FE4C-B307-918E85B55572}"/>
              </a:ext>
            </a:extLst>
          </p:cNvPr>
          <p:cNvSpPr/>
          <p:nvPr/>
        </p:nvSpPr>
        <p:spPr>
          <a:xfrm>
            <a:off x="9636585" y="2372261"/>
            <a:ext cx="1381985" cy="472373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Vul aanvraagbericht berekening BVV aan</a:t>
            </a:r>
          </a:p>
        </p:txBody>
      </p:sp>
      <p:sp>
        <p:nvSpPr>
          <p:cNvPr id="136" name="Proces 135">
            <a:extLst>
              <a:ext uri="{FF2B5EF4-FFF2-40B4-BE49-F238E27FC236}">
                <a16:creationId xmlns:a16="http://schemas.microsoft.com/office/drawing/2014/main" id="{8F7CC26C-8B25-CE41-B86C-97900B2FD46B}"/>
              </a:ext>
            </a:extLst>
          </p:cNvPr>
          <p:cNvSpPr/>
          <p:nvPr/>
        </p:nvSpPr>
        <p:spPr>
          <a:xfrm>
            <a:off x="9636585" y="3124775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Verstuur aanvraagbericht</a:t>
            </a:r>
          </a:p>
        </p:txBody>
      </p:sp>
      <p:sp>
        <p:nvSpPr>
          <p:cNvPr id="138" name="Verbindingslijn 137">
            <a:extLst>
              <a:ext uri="{FF2B5EF4-FFF2-40B4-BE49-F238E27FC236}">
                <a16:creationId xmlns:a16="http://schemas.microsoft.com/office/drawing/2014/main" id="{96D96235-F326-5944-BABD-57FDBD0B8DC8}"/>
              </a:ext>
            </a:extLst>
          </p:cNvPr>
          <p:cNvSpPr/>
          <p:nvPr/>
        </p:nvSpPr>
        <p:spPr>
          <a:xfrm>
            <a:off x="10160399" y="5339392"/>
            <a:ext cx="334356" cy="341051"/>
          </a:xfrm>
          <a:prstGeom prst="flowChartConnector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700" dirty="0">
                <a:solidFill>
                  <a:schemeClr val="bg1"/>
                </a:solidFill>
              </a:rPr>
              <a:t>EINDE</a:t>
            </a:r>
          </a:p>
        </p:txBody>
      </p:sp>
      <p:cxnSp>
        <p:nvCxnSpPr>
          <p:cNvPr id="139" name="Rechte verbindingslijn met pijl 138">
            <a:extLst>
              <a:ext uri="{FF2B5EF4-FFF2-40B4-BE49-F238E27FC236}">
                <a16:creationId xmlns:a16="http://schemas.microsoft.com/office/drawing/2014/main" id="{28600047-0789-B444-8DB5-98ABB11EFD53}"/>
              </a:ext>
            </a:extLst>
          </p:cNvPr>
          <p:cNvCxnSpPr>
            <a:cxnSpLocks/>
            <a:stCxn id="158" idx="2"/>
            <a:endCxn id="138" idx="0"/>
          </p:cNvCxnSpPr>
          <p:nvPr/>
        </p:nvCxnSpPr>
        <p:spPr>
          <a:xfrm>
            <a:off x="10327576" y="5063408"/>
            <a:ext cx="1" cy="27598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99E32FEB-8610-164B-ACD3-ACDF46230259}"/>
              </a:ext>
            </a:extLst>
          </p:cNvPr>
          <p:cNvSpPr txBox="1"/>
          <p:nvPr/>
        </p:nvSpPr>
        <p:spPr>
          <a:xfrm>
            <a:off x="4851549" y="107807"/>
            <a:ext cx="249921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/>
              <a:t>Proces Berekening </a:t>
            </a:r>
            <a:r>
              <a:rPr lang="nl-NL" b="1" dirty="0" err="1"/>
              <a:t>vBVV</a:t>
            </a:r>
            <a:endParaRPr lang="nl-NL" b="1" dirty="0"/>
          </a:p>
          <a:p>
            <a:pPr algn="ctr"/>
            <a:r>
              <a:rPr lang="nl-NL" sz="1100" dirty="0"/>
              <a:t>versie 03-11-2020</a:t>
            </a:r>
          </a:p>
        </p:txBody>
      </p:sp>
      <p:sp>
        <p:nvSpPr>
          <p:cNvPr id="76" name="Proces 75">
            <a:extLst>
              <a:ext uri="{FF2B5EF4-FFF2-40B4-BE49-F238E27FC236}">
                <a16:creationId xmlns:a16="http://schemas.microsoft.com/office/drawing/2014/main" id="{48EEF11A-A696-4B4E-B22A-B73A582B378B}"/>
              </a:ext>
            </a:extLst>
          </p:cNvPr>
          <p:cNvSpPr/>
          <p:nvPr/>
        </p:nvSpPr>
        <p:spPr>
          <a:xfrm>
            <a:off x="3753596" y="2379995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Partner zelfde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woonadres?</a:t>
            </a:r>
          </a:p>
        </p:txBody>
      </p:sp>
      <p:sp>
        <p:nvSpPr>
          <p:cNvPr id="78" name="Proces 77">
            <a:extLst>
              <a:ext uri="{FF2B5EF4-FFF2-40B4-BE49-F238E27FC236}">
                <a16:creationId xmlns:a16="http://schemas.microsoft.com/office/drawing/2014/main" id="{3BB34C03-D892-224A-8337-69719F946B35}"/>
              </a:ext>
            </a:extLst>
          </p:cNvPr>
          <p:cNvSpPr/>
          <p:nvPr/>
        </p:nvSpPr>
        <p:spPr>
          <a:xfrm>
            <a:off x="4225047" y="1542204"/>
            <a:ext cx="448187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BRP</a:t>
            </a:r>
          </a:p>
        </p:txBody>
      </p:sp>
      <p:sp>
        <p:nvSpPr>
          <p:cNvPr id="151" name="Proces 150">
            <a:extLst>
              <a:ext uri="{FF2B5EF4-FFF2-40B4-BE49-F238E27FC236}">
                <a16:creationId xmlns:a16="http://schemas.microsoft.com/office/drawing/2014/main" id="{E4403EDD-05D1-3E4D-9D6D-7CE6CCD2326B}"/>
              </a:ext>
            </a:extLst>
          </p:cNvPr>
          <p:cNvSpPr/>
          <p:nvPr/>
        </p:nvSpPr>
        <p:spPr>
          <a:xfrm>
            <a:off x="9636584" y="3862138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Verwerk retourbericht</a:t>
            </a:r>
          </a:p>
        </p:txBody>
      </p:sp>
      <p:cxnSp>
        <p:nvCxnSpPr>
          <p:cNvPr id="155" name="Rechte verbindingslijn met pijl 154">
            <a:extLst>
              <a:ext uri="{FF2B5EF4-FFF2-40B4-BE49-F238E27FC236}">
                <a16:creationId xmlns:a16="http://schemas.microsoft.com/office/drawing/2014/main" id="{D794BBD5-8207-274A-9E40-3ECBE9071782}"/>
              </a:ext>
            </a:extLst>
          </p:cNvPr>
          <p:cNvCxnSpPr>
            <a:cxnSpLocks/>
            <a:stCxn id="136" idx="2"/>
            <a:endCxn id="151" idx="0"/>
          </p:cNvCxnSpPr>
          <p:nvPr/>
        </p:nvCxnSpPr>
        <p:spPr>
          <a:xfrm flipH="1">
            <a:off x="10327577" y="3587418"/>
            <a:ext cx="1" cy="27472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Proces 157">
            <a:extLst>
              <a:ext uri="{FF2B5EF4-FFF2-40B4-BE49-F238E27FC236}">
                <a16:creationId xmlns:a16="http://schemas.microsoft.com/office/drawing/2014/main" id="{33BA65B8-935D-2A4A-B072-76A048B1840D}"/>
              </a:ext>
            </a:extLst>
          </p:cNvPr>
          <p:cNvSpPr/>
          <p:nvPr/>
        </p:nvSpPr>
        <p:spPr>
          <a:xfrm>
            <a:off x="9636583" y="4600765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Genereer modelmededeling</a:t>
            </a:r>
          </a:p>
        </p:txBody>
      </p:sp>
      <p:cxnSp>
        <p:nvCxnSpPr>
          <p:cNvPr id="173" name="Rechte verbindingslijn met pijl 172">
            <a:extLst>
              <a:ext uri="{FF2B5EF4-FFF2-40B4-BE49-F238E27FC236}">
                <a16:creationId xmlns:a16="http://schemas.microsoft.com/office/drawing/2014/main" id="{0A27A939-029A-C342-BC93-D3D79B64BC48}"/>
              </a:ext>
            </a:extLst>
          </p:cNvPr>
          <p:cNvCxnSpPr>
            <a:cxnSpLocks/>
            <a:stCxn id="151" idx="2"/>
            <a:endCxn id="158" idx="0"/>
          </p:cNvCxnSpPr>
          <p:nvPr/>
        </p:nvCxnSpPr>
        <p:spPr>
          <a:xfrm flipH="1">
            <a:off x="10327576" y="4324781"/>
            <a:ext cx="1" cy="27598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Proces 59">
            <a:extLst>
              <a:ext uri="{FF2B5EF4-FFF2-40B4-BE49-F238E27FC236}">
                <a16:creationId xmlns:a16="http://schemas.microsoft.com/office/drawing/2014/main" id="{C6652504-3254-524D-981D-885BD050848A}"/>
              </a:ext>
            </a:extLst>
          </p:cNvPr>
          <p:cNvSpPr/>
          <p:nvPr/>
        </p:nvSpPr>
        <p:spPr>
          <a:xfrm>
            <a:off x="5315314" y="1627310"/>
            <a:ext cx="1599144" cy="3656729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61" name="Proces 60">
            <a:extLst>
              <a:ext uri="{FF2B5EF4-FFF2-40B4-BE49-F238E27FC236}">
                <a16:creationId xmlns:a16="http://schemas.microsoft.com/office/drawing/2014/main" id="{E7F06532-76BA-9F4B-AA95-3F7BE89FAC99}"/>
              </a:ext>
            </a:extLst>
          </p:cNvPr>
          <p:cNvSpPr/>
          <p:nvPr/>
        </p:nvSpPr>
        <p:spPr>
          <a:xfrm>
            <a:off x="5409500" y="298577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Voorlopige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teruggaaf aanwezig</a:t>
            </a:r>
          </a:p>
        </p:txBody>
      </p:sp>
      <p:sp>
        <p:nvSpPr>
          <p:cNvPr id="62" name="Proces 61">
            <a:extLst>
              <a:ext uri="{FF2B5EF4-FFF2-40B4-BE49-F238E27FC236}">
                <a16:creationId xmlns:a16="http://schemas.microsoft.com/office/drawing/2014/main" id="{E6CA1552-295F-7840-857A-E2730414E0D9}"/>
              </a:ext>
            </a:extLst>
          </p:cNvPr>
          <p:cNvSpPr/>
          <p:nvPr/>
        </p:nvSpPr>
        <p:spPr>
          <a:xfrm>
            <a:off x="5409499" y="401801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Verrekening van toeslagen?</a:t>
            </a:r>
          </a:p>
        </p:txBody>
      </p:sp>
      <p:sp>
        <p:nvSpPr>
          <p:cNvPr id="59" name="Proces 58">
            <a:extLst>
              <a:ext uri="{FF2B5EF4-FFF2-40B4-BE49-F238E27FC236}">
                <a16:creationId xmlns:a16="http://schemas.microsoft.com/office/drawing/2014/main" id="{046ADF2E-6F17-5743-88C0-A3558A2C097F}"/>
              </a:ext>
            </a:extLst>
          </p:cNvPr>
          <p:cNvSpPr/>
          <p:nvPr/>
        </p:nvSpPr>
        <p:spPr>
          <a:xfrm>
            <a:off x="5634521" y="1536055"/>
            <a:ext cx="960730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BELASTINGDIENST</a:t>
            </a:r>
          </a:p>
        </p:txBody>
      </p:sp>
      <p:sp>
        <p:nvSpPr>
          <p:cNvPr id="63" name="Proces 62">
            <a:extLst>
              <a:ext uri="{FF2B5EF4-FFF2-40B4-BE49-F238E27FC236}">
                <a16:creationId xmlns:a16="http://schemas.microsoft.com/office/drawing/2014/main" id="{4962ABD9-F410-9344-A0E9-099CE3F56CB8}"/>
              </a:ext>
            </a:extLst>
          </p:cNvPr>
          <p:cNvSpPr/>
          <p:nvPr/>
        </p:nvSpPr>
        <p:spPr>
          <a:xfrm>
            <a:off x="5409499" y="3501338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Verrekening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van voorlopige teruggaaf?</a:t>
            </a:r>
          </a:p>
        </p:txBody>
      </p:sp>
      <p:sp>
        <p:nvSpPr>
          <p:cNvPr id="68" name="Proces 67">
            <a:extLst>
              <a:ext uri="{FF2B5EF4-FFF2-40B4-BE49-F238E27FC236}">
                <a16:creationId xmlns:a16="http://schemas.microsoft.com/office/drawing/2014/main" id="{8F5D24C3-4808-4440-AB86-E087615E071F}"/>
              </a:ext>
            </a:extLst>
          </p:cNvPr>
          <p:cNvSpPr/>
          <p:nvPr/>
        </p:nvSpPr>
        <p:spPr>
          <a:xfrm>
            <a:off x="1920452" y="1630841"/>
            <a:ext cx="1599144" cy="3656729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70" name="Proces 69">
            <a:extLst>
              <a:ext uri="{FF2B5EF4-FFF2-40B4-BE49-F238E27FC236}">
                <a16:creationId xmlns:a16="http://schemas.microsoft.com/office/drawing/2014/main" id="{1E507DF9-AD54-9A4F-A93C-1BC6241AB238}"/>
              </a:ext>
            </a:extLst>
          </p:cNvPr>
          <p:cNvSpPr/>
          <p:nvPr/>
        </p:nvSpPr>
        <p:spPr>
          <a:xfrm>
            <a:off x="2270149" y="1536055"/>
            <a:ext cx="960730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DOSSIER</a:t>
            </a:r>
          </a:p>
        </p:txBody>
      </p:sp>
      <p:sp>
        <p:nvSpPr>
          <p:cNvPr id="72" name="Proces 71">
            <a:extLst>
              <a:ext uri="{FF2B5EF4-FFF2-40B4-BE49-F238E27FC236}">
                <a16:creationId xmlns:a16="http://schemas.microsoft.com/office/drawing/2014/main" id="{74A89D2E-61CD-9B4C-83E1-261F1C573CE2}"/>
              </a:ext>
            </a:extLst>
          </p:cNvPr>
          <p:cNvSpPr/>
          <p:nvPr/>
        </p:nvSpPr>
        <p:spPr>
          <a:xfrm>
            <a:off x="2029031" y="1862890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Verblijf in een instelling</a:t>
            </a:r>
          </a:p>
        </p:txBody>
      </p:sp>
      <p:sp>
        <p:nvSpPr>
          <p:cNvPr id="73" name="Proces 72">
            <a:extLst>
              <a:ext uri="{FF2B5EF4-FFF2-40B4-BE49-F238E27FC236}">
                <a16:creationId xmlns:a16="http://schemas.microsoft.com/office/drawing/2014/main" id="{A028403B-3065-2840-A61C-52B069D250F5}"/>
              </a:ext>
            </a:extLst>
          </p:cNvPr>
          <p:cNvSpPr/>
          <p:nvPr/>
        </p:nvSpPr>
        <p:spPr>
          <a:xfrm>
            <a:off x="2027043" y="2379996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Niet-geregistreerd partner</a:t>
            </a:r>
          </a:p>
        </p:txBody>
      </p:sp>
      <p:sp>
        <p:nvSpPr>
          <p:cNvPr id="75" name="Proces 74">
            <a:extLst>
              <a:ext uri="{FF2B5EF4-FFF2-40B4-BE49-F238E27FC236}">
                <a16:creationId xmlns:a16="http://schemas.microsoft.com/office/drawing/2014/main" id="{454FDB28-608B-E042-9A28-E3D0D8E35953}"/>
              </a:ext>
            </a:extLst>
          </p:cNvPr>
          <p:cNvSpPr/>
          <p:nvPr/>
        </p:nvSpPr>
        <p:spPr>
          <a:xfrm>
            <a:off x="7024898" y="1627310"/>
            <a:ext cx="1599144" cy="3656729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176" name="Proces 175">
            <a:extLst>
              <a:ext uri="{FF2B5EF4-FFF2-40B4-BE49-F238E27FC236}">
                <a16:creationId xmlns:a16="http://schemas.microsoft.com/office/drawing/2014/main" id="{CB7A0024-700F-CF4E-B475-91F2C00609E2}"/>
              </a:ext>
            </a:extLst>
          </p:cNvPr>
          <p:cNvSpPr/>
          <p:nvPr/>
        </p:nvSpPr>
        <p:spPr>
          <a:xfrm>
            <a:off x="7556897" y="1536055"/>
            <a:ext cx="448187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DBR</a:t>
            </a:r>
          </a:p>
        </p:txBody>
      </p:sp>
      <p:sp>
        <p:nvSpPr>
          <p:cNvPr id="175" name="Proces 174">
            <a:extLst>
              <a:ext uri="{FF2B5EF4-FFF2-40B4-BE49-F238E27FC236}">
                <a16:creationId xmlns:a16="http://schemas.microsoft.com/office/drawing/2014/main" id="{EFC03CA8-04B9-D148-9EBF-644CED3F8332}"/>
              </a:ext>
            </a:extLst>
          </p:cNvPr>
          <p:cNvSpPr/>
          <p:nvPr/>
        </p:nvSpPr>
        <p:spPr>
          <a:xfrm>
            <a:off x="7125931" y="4520779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Lopende beslagen?</a:t>
            </a:r>
          </a:p>
        </p:txBody>
      </p:sp>
      <p:cxnSp>
        <p:nvCxnSpPr>
          <p:cNvPr id="83" name="Rechte verbindingslijn met pijl 82">
            <a:extLst>
              <a:ext uri="{FF2B5EF4-FFF2-40B4-BE49-F238E27FC236}">
                <a16:creationId xmlns:a16="http://schemas.microsoft.com/office/drawing/2014/main" id="{43900C05-F5AA-E144-88C2-64AF27B4A0EB}"/>
              </a:ext>
            </a:extLst>
          </p:cNvPr>
          <p:cNvCxnSpPr>
            <a:cxnSpLocks/>
            <a:stCxn id="73" idx="3"/>
            <a:endCxn id="76" idx="1"/>
          </p:cNvCxnSpPr>
          <p:nvPr/>
        </p:nvCxnSpPr>
        <p:spPr>
          <a:xfrm flipV="1">
            <a:off x="3409028" y="2611317"/>
            <a:ext cx="344568" cy="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Rechte verbindingslijn met pijl 83">
            <a:extLst>
              <a:ext uri="{FF2B5EF4-FFF2-40B4-BE49-F238E27FC236}">
                <a16:creationId xmlns:a16="http://schemas.microsoft.com/office/drawing/2014/main" id="{CDD588D0-83B0-9E42-A19C-E6FDCBE7A4BB}"/>
              </a:ext>
            </a:extLst>
          </p:cNvPr>
          <p:cNvCxnSpPr>
            <a:cxnSpLocks/>
            <a:stCxn id="76" idx="3"/>
            <a:endCxn id="67" idx="1"/>
          </p:cNvCxnSpPr>
          <p:nvPr/>
        </p:nvCxnSpPr>
        <p:spPr>
          <a:xfrm flipV="1">
            <a:off x="5135581" y="2608448"/>
            <a:ext cx="4501004" cy="286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Gebogen verbindingslijn 84">
            <a:extLst>
              <a:ext uri="{FF2B5EF4-FFF2-40B4-BE49-F238E27FC236}">
                <a16:creationId xmlns:a16="http://schemas.microsoft.com/office/drawing/2014/main" id="{1E4F6B97-3C98-1E40-A6DD-341D3CE1CE83}"/>
              </a:ext>
            </a:extLst>
          </p:cNvPr>
          <p:cNvCxnSpPr>
            <a:cxnSpLocks/>
            <a:stCxn id="72" idx="3"/>
            <a:endCxn id="67" idx="0"/>
          </p:cNvCxnSpPr>
          <p:nvPr/>
        </p:nvCxnSpPr>
        <p:spPr>
          <a:xfrm>
            <a:off x="3411016" y="2094212"/>
            <a:ext cx="6916562" cy="278049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bogen verbindingslijn 87">
            <a:extLst>
              <a:ext uri="{FF2B5EF4-FFF2-40B4-BE49-F238E27FC236}">
                <a16:creationId xmlns:a16="http://schemas.microsoft.com/office/drawing/2014/main" id="{22C9C11A-3A2F-3040-A9DC-4A88DA4C95F4}"/>
              </a:ext>
            </a:extLst>
          </p:cNvPr>
          <p:cNvCxnSpPr>
            <a:cxnSpLocks/>
            <a:stCxn id="61" idx="3"/>
            <a:endCxn id="67" idx="1"/>
          </p:cNvCxnSpPr>
          <p:nvPr/>
        </p:nvCxnSpPr>
        <p:spPr>
          <a:xfrm flipV="1">
            <a:off x="6791485" y="2608448"/>
            <a:ext cx="2845100" cy="608647"/>
          </a:xfrm>
          <a:prstGeom prst="bentConnector3">
            <a:avLst>
              <a:gd name="adj1" fmla="val 80207"/>
            </a:avLst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bogen verbindingslijn 94">
            <a:extLst>
              <a:ext uri="{FF2B5EF4-FFF2-40B4-BE49-F238E27FC236}">
                <a16:creationId xmlns:a16="http://schemas.microsoft.com/office/drawing/2014/main" id="{DAD88056-AD40-7F49-8714-3FE5DE47C5F0}"/>
              </a:ext>
            </a:extLst>
          </p:cNvPr>
          <p:cNvCxnSpPr>
            <a:cxnSpLocks/>
            <a:stCxn id="63" idx="3"/>
            <a:endCxn id="67" idx="1"/>
          </p:cNvCxnSpPr>
          <p:nvPr/>
        </p:nvCxnSpPr>
        <p:spPr>
          <a:xfrm flipV="1">
            <a:off x="6791484" y="2608448"/>
            <a:ext cx="2845101" cy="1124212"/>
          </a:xfrm>
          <a:prstGeom prst="bentConnector3">
            <a:avLst>
              <a:gd name="adj1" fmla="val 80151"/>
            </a:avLst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Gebogen verbindingslijn 98">
            <a:extLst>
              <a:ext uri="{FF2B5EF4-FFF2-40B4-BE49-F238E27FC236}">
                <a16:creationId xmlns:a16="http://schemas.microsoft.com/office/drawing/2014/main" id="{E503D681-4D56-3B43-877F-BD63A95C91DD}"/>
              </a:ext>
            </a:extLst>
          </p:cNvPr>
          <p:cNvCxnSpPr>
            <a:cxnSpLocks/>
            <a:stCxn id="62" idx="3"/>
            <a:endCxn id="67" idx="1"/>
          </p:cNvCxnSpPr>
          <p:nvPr/>
        </p:nvCxnSpPr>
        <p:spPr>
          <a:xfrm flipV="1">
            <a:off x="6791484" y="2608448"/>
            <a:ext cx="2845101" cy="1640887"/>
          </a:xfrm>
          <a:prstGeom prst="bentConnector3">
            <a:avLst>
              <a:gd name="adj1" fmla="val 80151"/>
            </a:avLst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Gebogen verbindingslijn 110">
            <a:extLst>
              <a:ext uri="{FF2B5EF4-FFF2-40B4-BE49-F238E27FC236}">
                <a16:creationId xmlns:a16="http://schemas.microsoft.com/office/drawing/2014/main" id="{56A05E02-B593-954F-A161-675C14791516}"/>
              </a:ext>
            </a:extLst>
          </p:cNvPr>
          <p:cNvCxnSpPr>
            <a:cxnSpLocks/>
            <a:stCxn id="175" idx="3"/>
            <a:endCxn id="67" idx="1"/>
          </p:cNvCxnSpPr>
          <p:nvPr/>
        </p:nvCxnSpPr>
        <p:spPr>
          <a:xfrm flipV="1">
            <a:off x="8507916" y="2608448"/>
            <a:ext cx="1128669" cy="2143653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Proces 37">
            <a:extLst>
              <a:ext uri="{FF2B5EF4-FFF2-40B4-BE49-F238E27FC236}">
                <a16:creationId xmlns:a16="http://schemas.microsoft.com/office/drawing/2014/main" id="{E1A865B5-1B7E-CD4C-AD20-1CEED3E6B0DA}"/>
              </a:ext>
            </a:extLst>
          </p:cNvPr>
          <p:cNvSpPr/>
          <p:nvPr/>
        </p:nvSpPr>
        <p:spPr>
          <a:xfrm>
            <a:off x="1999371" y="1838440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1.</a:t>
            </a:r>
          </a:p>
        </p:txBody>
      </p:sp>
      <p:sp>
        <p:nvSpPr>
          <p:cNvPr id="39" name="Proces 38">
            <a:extLst>
              <a:ext uri="{FF2B5EF4-FFF2-40B4-BE49-F238E27FC236}">
                <a16:creationId xmlns:a16="http://schemas.microsoft.com/office/drawing/2014/main" id="{DFE0309D-3D7C-924A-AA1F-5ACEC8216FFD}"/>
              </a:ext>
            </a:extLst>
          </p:cNvPr>
          <p:cNvSpPr/>
          <p:nvPr/>
        </p:nvSpPr>
        <p:spPr>
          <a:xfrm>
            <a:off x="2002593" y="2351148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2.1</a:t>
            </a:r>
          </a:p>
        </p:txBody>
      </p: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1628BB8D-7042-3843-A82B-B25BDB3B0BEE}"/>
              </a:ext>
            </a:extLst>
          </p:cNvPr>
          <p:cNvCxnSpPr>
            <a:cxnSpLocks/>
            <a:stCxn id="67" idx="2"/>
            <a:endCxn id="136" idx="0"/>
          </p:cNvCxnSpPr>
          <p:nvPr/>
        </p:nvCxnSpPr>
        <p:spPr>
          <a:xfrm>
            <a:off x="10327578" y="2844634"/>
            <a:ext cx="0" cy="28014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Afbeelding 63">
            <a:extLst>
              <a:ext uri="{FF2B5EF4-FFF2-40B4-BE49-F238E27FC236}">
                <a16:creationId xmlns:a16="http://schemas.microsoft.com/office/drawing/2014/main" id="{48CF941C-0235-1145-A9AF-C177D12C1E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  <p:sp>
        <p:nvSpPr>
          <p:cNvPr id="40" name="Proces 39">
            <a:extLst>
              <a:ext uri="{FF2B5EF4-FFF2-40B4-BE49-F238E27FC236}">
                <a16:creationId xmlns:a16="http://schemas.microsoft.com/office/drawing/2014/main" id="{B21F4322-9970-7541-BF2E-867943A743DB}"/>
              </a:ext>
            </a:extLst>
          </p:cNvPr>
          <p:cNvSpPr/>
          <p:nvPr/>
        </p:nvSpPr>
        <p:spPr>
          <a:xfrm>
            <a:off x="3729146" y="2351148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2.2</a:t>
            </a:r>
          </a:p>
        </p:txBody>
      </p:sp>
      <p:sp>
        <p:nvSpPr>
          <p:cNvPr id="42" name="Proces 41">
            <a:extLst>
              <a:ext uri="{FF2B5EF4-FFF2-40B4-BE49-F238E27FC236}">
                <a16:creationId xmlns:a16="http://schemas.microsoft.com/office/drawing/2014/main" id="{66EBCEB4-8449-3B40-B471-040758D211E0}"/>
              </a:ext>
            </a:extLst>
          </p:cNvPr>
          <p:cNvSpPr/>
          <p:nvPr/>
        </p:nvSpPr>
        <p:spPr>
          <a:xfrm>
            <a:off x="5382692" y="2954511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3.1</a:t>
            </a:r>
          </a:p>
        </p:txBody>
      </p:sp>
      <p:sp>
        <p:nvSpPr>
          <p:cNvPr id="43" name="Proces 42">
            <a:extLst>
              <a:ext uri="{FF2B5EF4-FFF2-40B4-BE49-F238E27FC236}">
                <a16:creationId xmlns:a16="http://schemas.microsoft.com/office/drawing/2014/main" id="{46C46DCD-9300-124B-BCCC-C8F1649A6A33}"/>
              </a:ext>
            </a:extLst>
          </p:cNvPr>
          <p:cNvSpPr/>
          <p:nvPr/>
        </p:nvSpPr>
        <p:spPr>
          <a:xfrm>
            <a:off x="5384118" y="3474933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3.1</a:t>
            </a:r>
          </a:p>
        </p:txBody>
      </p:sp>
      <p:sp>
        <p:nvSpPr>
          <p:cNvPr id="44" name="Proces 43">
            <a:extLst>
              <a:ext uri="{FF2B5EF4-FFF2-40B4-BE49-F238E27FC236}">
                <a16:creationId xmlns:a16="http://schemas.microsoft.com/office/drawing/2014/main" id="{0B56BA21-714E-994E-AEC6-6A5D7E3E0503}"/>
              </a:ext>
            </a:extLst>
          </p:cNvPr>
          <p:cNvSpPr/>
          <p:nvPr/>
        </p:nvSpPr>
        <p:spPr>
          <a:xfrm>
            <a:off x="5382730" y="3992453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3.2</a:t>
            </a:r>
          </a:p>
        </p:txBody>
      </p:sp>
      <p:sp>
        <p:nvSpPr>
          <p:cNvPr id="45" name="Proces 44">
            <a:extLst>
              <a:ext uri="{FF2B5EF4-FFF2-40B4-BE49-F238E27FC236}">
                <a16:creationId xmlns:a16="http://schemas.microsoft.com/office/drawing/2014/main" id="{3D26731F-DB27-0740-AD71-1C8070D2ACD4}"/>
              </a:ext>
            </a:extLst>
          </p:cNvPr>
          <p:cNvSpPr/>
          <p:nvPr/>
        </p:nvSpPr>
        <p:spPr>
          <a:xfrm>
            <a:off x="7100925" y="4496329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4.</a:t>
            </a:r>
          </a:p>
        </p:txBody>
      </p:sp>
      <p:sp>
        <p:nvSpPr>
          <p:cNvPr id="46" name="Proces 45">
            <a:extLst>
              <a:ext uri="{FF2B5EF4-FFF2-40B4-BE49-F238E27FC236}">
                <a16:creationId xmlns:a16="http://schemas.microsoft.com/office/drawing/2014/main" id="{D445B4B7-CBA8-834C-B71F-571AB3B5AD9D}"/>
              </a:ext>
            </a:extLst>
          </p:cNvPr>
          <p:cNvSpPr/>
          <p:nvPr/>
        </p:nvSpPr>
        <p:spPr>
          <a:xfrm>
            <a:off x="9605507" y="3101800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5.</a:t>
            </a:r>
          </a:p>
        </p:txBody>
      </p:sp>
      <p:sp>
        <p:nvSpPr>
          <p:cNvPr id="47" name="Proces 46">
            <a:extLst>
              <a:ext uri="{FF2B5EF4-FFF2-40B4-BE49-F238E27FC236}">
                <a16:creationId xmlns:a16="http://schemas.microsoft.com/office/drawing/2014/main" id="{D2096CE2-6D06-4F4D-9500-1C08FB530081}"/>
              </a:ext>
            </a:extLst>
          </p:cNvPr>
          <p:cNvSpPr/>
          <p:nvPr/>
        </p:nvSpPr>
        <p:spPr>
          <a:xfrm>
            <a:off x="9605507" y="4577612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6.</a:t>
            </a:r>
          </a:p>
        </p:txBody>
      </p:sp>
      <p:sp>
        <p:nvSpPr>
          <p:cNvPr id="48" name="Proces 47">
            <a:extLst>
              <a:ext uri="{FF2B5EF4-FFF2-40B4-BE49-F238E27FC236}">
                <a16:creationId xmlns:a16="http://schemas.microsoft.com/office/drawing/2014/main" id="{5E265DA0-789B-4E46-BCFE-0662D5CCA8F7}"/>
              </a:ext>
            </a:extLst>
          </p:cNvPr>
          <p:cNvSpPr/>
          <p:nvPr/>
        </p:nvSpPr>
        <p:spPr>
          <a:xfrm>
            <a:off x="9605507" y="3824141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3412165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ppt logo">
            <a:extLst>
              <a:ext uri="{FF2B5EF4-FFF2-40B4-BE49-F238E27FC236}">
                <a16:creationId xmlns:a16="http://schemas.microsoft.com/office/drawing/2014/main" id="{D22B7EB4-8607-7A49-8223-ACBC17B27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F0E016C-4D9F-4F4B-AD80-F6F32C6CAA84}"/>
              </a:ext>
            </a:extLst>
          </p:cNvPr>
          <p:cNvSpPr txBox="1">
            <a:spLocks/>
          </p:cNvSpPr>
          <p:nvPr/>
        </p:nvSpPr>
        <p:spPr>
          <a:xfrm>
            <a:off x="917944" y="24122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b="1" kern="0" dirty="0">
                <a:solidFill>
                  <a:srgbClr val="A64E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Aandachtspunten berekening BVV</a:t>
            </a:r>
            <a:br>
              <a:rPr kumimoji="0" lang="nl-NL" sz="44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A64E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41462114-0CAE-0B47-ACFB-378FA7629C46}"/>
              </a:ext>
            </a:extLst>
          </p:cNvPr>
          <p:cNvSpPr txBox="1">
            <a:spLocks/>
          </p:cNvSpPr>
          <p:nvPr/>
        </p:nvSpPr>
        <p:spPr>
          <a:xfrm>
            <a:off x="917944" y="1566786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Veranderende rol van de schuldenaar</a:t>
            </a:r>
          </a:p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Burgerportaal BVV (</a:t>
            </a: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www.uwbeslagvrijevoet.nl</a:t>
            </a: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 binnen 2 weken retour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Correctietermijn voor schuldenaar van 4 weken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Verplichte jaarlijkse herberekening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nl-NL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Herberekening </a:t>
            </a:r>
            <a:r>
              <a:rPr kumimoji="0" lang="nl-NL" sz="2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vBVV</a:t>
            </a: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lopende beslagen</a:t>
            </a:r>
          </a:p>
          <a:p>
            <a:pPr lvl="1" indent="-342900">
              <a:buFont typeface="Symbol" panose="05050102010706020507" pitchFamily="18" charset="2"/>
              <a:buChar char=""/>
              <a:defRPr/>
            </a:pPr>
            <a:r>
              <a:rPr lang="nl-NL" sz="24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 of niet CDW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4D107C-27D7-F449-AA6E-97717266FF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346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ppt logo">
            <a:extLst>
              <a:ext uri="{FF2B5EF4-FFF2-40B4-BE49-F238E27FC236}">
                <a16:creationId xmlns:a16="http://schemas.microsoft.com/office/drawing/2014/main" id="{D22B7EB4-8607-7A49-8223-ACBC17B27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F0E016C-4D9F-4F4B-AD80-F6F32C6CAA84}"/>
              </a:ext>
            </a:extLst>
          </p:cNvPr>
          <p:cNvSpPr txBox="1">
            <a:spLocks/>
          </p:cNvSpPr>
          <p:nvPr/>
        </p:nvSpPr>
        <p:spPr>
          <a:xfrm>
            <a:off x="917944" y="24122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b="1" kern="0" dirty="0">
                <a:solidFill>
                  <a:srgbClr val="A64E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Implementatieplanning</a:t>
            </a: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41462114-0CAE-0B47-ACFB-378FA7629C46}"/>
              </a:ext>
            </a:extLst>
          </p:cNvPr>
          <p:cNvSpPr txBox="1">
            <a:spLocks/>
          </p:cNvSpPr>
          <p:nvPr/>
        </p:nvSpPr>
        <p:spPr>
          <a:xfrm>
            <a:off x="917944" y="1566786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 </a:t>
            </a:r>
            <a:r>
              <a:rPr lang="nl-NL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implementatieplan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beschikbaar</a:t>
            </a:r>
          </a:p>
          <a:p>
            <a:r>
              <a:rPr lang="nl-NL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Gericht</a:t>
            </a:r>
            <a:r>
              <a:rPr lang="nl-NL" sz="2800" dirty="0"/>
              <a:t> op soepele doorloop van implementatie bij oplevering van updates dossierapplicaties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nl-NL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Voorstel huidige status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Procesbeschrijvingen in concept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Gestart met trainingen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Nieuwe teksten (sjablonen / website) gereed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Planning inrichting applicatie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4D107C-27D7-F449-AA6E-97717266FF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13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ppt logo">
            <a:extLst>
              <a:ext uri="{FF2B5EF4-FFF2-40B4-BE49-F238E27FC236}">
                <a16:creationId xmlns:a16="http://schemas.microsoft.com/office/drawing/2014/main" id="{D22B7EB4-8607-7A49-8223-ACBC17B27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445" y="352501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F0E016C-4D9F-4F4B-AD80-F6F32C6CAA84}"/>
              </a:ext>
            </a:extLst>
          </p:cNvPr>
          <p:cNvSpPr txBox="1">
            <a:spLocks/>
          </p:cNvSpPr>
          <p:nvPr/>
        </p:nvSpPr>
        <p:spPr>
          <a:xfrm>
            <a:off x="917944" y="24122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b="1" kern="0" dirty="0">
                <a:solidFill>
                  <a:srgbClr val="A64E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Ondersteuning</a:t>
            </a:r>
            <a:br>
              <a:rPr kumimoji="0" lang="nl-NL" sz="4400" b="0" i="0" u="none" strike="noStrike" kern="0" cap="none" spc="0" normalizeH="0" baseline="0" noProof="0" dirty="0">
                <a:ln>
                  <a:noFill/>
                </a:ln>
                <a:solidFill>
                  <a:srgbClr val="A64E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nl-NL" sz="4400" b="0" i="0" u="none" strike="noStrike" kern="0" cap="none" spc="0" normalizeH="0" baseline="0" noProof="0" dirty="0">
              <a:ln>
                <a:noFill/>
              </a:ln>
              <a:solidFill>
                <a:srgbClr val="A64E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41462114-0CAE-0B47-ACFB-378FA7629C46}"/>
              </a:ext>
            </a:extLst>
          </p:cNvPr>
          <p:cNvSpPr txBox="1">
            <a:spLocks/>
          </p:cNvSpPr>
          <p:nvPr/>
        </p:nvSpPr>
        <p:spPr>
          <a:xfrm>
            <a:off x="917944" y="1566786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Symbol" panose="05050102010706020507" pitchFamily="18" charset="2"/>
              <a:buChar char=""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ALV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Webinar </a:t>
            </a:r>
            <a:r>
              <a:rPr lang="nl-NL" sz="28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bestuursregel</a:t>
            </a: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(3 december)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Notitie ‘AVG wijzigingen’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FAQ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Georganiseerde </a:t>
            </a:r>
            <a:r>
              <a:rPr kumimoji="0" lang="nl-NL" sz="2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</a:t>
            </a:r>
            <a:r>
              <a:rPr lang="nl-NL" sz="28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ck</a:t>
            </a:r>
            <a:r>
              <a:rPr lang="nl-NL" sz="2800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-up januari 2021</a:t>
            </a:r>
            <a:endParaRPr kumimoji="0" lang="nl-NL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nl-NL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4D107C-27D7-F449-AA6E-97717266FF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3431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11415</TotalTime>
  <Words>450</Words>
  <Application>Microsoft Macintosh PowerPoint</Application>
  <PresentationFormat>Breedbeeld</PresentationFormat>
  <Paragraphs>140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Bart van Gerven | Aqturion</dc:creator>
  <cp:lastModifiedBy>Bart van Gerven | Aqturion</cp:lastModifiedBy>
  <cp:revision>81</cp:revision>
  <cp:lastPrinted>2020-11-10T08:34:57Z</cp:lastPrinted>
  <dcterms:created xsi:type="dcterms:W3CDTF">2020-10-15T10:37:04Z</dcterms:created>
  <dcterms:modified xsi:type="dcterms:W3CDTF">2020-11-16T13:58:57Z</dcterms:modified>
</cp:coreProperties>
</file>